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55" r:id="rId5"/>
    <p:sldMasterId id="2147483651" r:id="rId6"/>
  </p:sldMasterIdLst>
  <p:notesMasterIdLst>
    <p:notesMasterId r:id="rId23"/>
  </p:notesMasterIdLst>
  <p:handoutMasterIdLst>
    <p:handoutMasterId r:id="rId24"/>
  </p:handoutMasterIdLst>
  <p:sldIdLst>
    <p:sldId id="395" r:id="rId7"/>
    <p:sldId id="404" r:id="rId8"/>
    <p:sldId id="419" r:id="rId9"/>
    <p:sldId id="437" r:id="rId10"/>
    <p:sldId id="434" r:id="rId11"/>
    <p:sldId id="452" r:id="rId12"/>
    <p:sldId id="460" r:id="rId13"/>
    <p:sldId id="458" r:id="rId14"/>
    <p:sldId id="459" r:id="rId15"/>
    <p:sldId id="453" r:id="rId16"/>
    <p:sldId id="461" r:id="rId17"/>
    <p:sldId id="456" r:id="rId18"/>
    <p:sldId id="462" r:id="rId19"/>
    <p:sldId id="463" r:id="rId20"/>
    <p:sldId id="465" r:id="rId21"/>
    <p:sldId id="464" r:id="rId22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56" userDrawn="1">
          <p15:clr>
            <a:srgbClr val="A4A3A4"/>
          </p15:clr>
        </p15:guide>
        <p15:guide id="2" pos="51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19A72F-7C19-E8A0-264A-FED98044D1DA}" name="Nicolas Ferreira" initials="NF" userId="S::nferreira@uchicago.edu::5e283d7f-260e-42d9-a887-48d8700eeb69" providerId="AD"/>
  <p188:author id="{3468ACE4-6280-34E3-48ED-F78968F56F89}" name="Kishor Mannur" initials="KM" userId="S::kishorkumarreddy@uchicago.edu::0f44e6fd-ea69-44b7-b5d5-b524efa882c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xel Iniesta" initials="AI" lastIdx="5" clrIdx="0">
    <p:extLst>
      <p:ext uri="{19B8F6BF-5375-455C-9EA6-DF929625EA0E}">
        <p15:presenceInfo xmlns:p15="http://schemas.microsoft.com/office/powerpoint/2012/main" userId="S::axel.iniesta@globalalumni.org::a8388178-0763-4106-8b45-db66a0024453" providerId="AD"/>
      </p:ext>
    </p:extLst>
  </p:cmAuthor>
  <p:cmAuthor id="2" name="Kishor Reddy" initials="KR" lastIdx="3" clrIdx="1">
    <p:extLst>
      <p:ext uri="{19B8F6BF-5375-455C-9EA6-DF929625EA0E}">
        <p15:presenceInfo xmlns:p15="http://schemas.microsoft.com/office/powerpoint/2012/main" userId="c3e5d920b347cc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0000FF"/>
    <a:srgbClr val="FFFFFF"/>
    <a:srgbClr val="00FF00"/>
    <a:srgbClr val="FF00FF"/>
    <a:srgbClr val="FFFF00"/>
    <a:srgbClr val="00FFFF"/>
    <a:srgbClr val="15435F"/>
    <a:srgbClr val="002B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0" autoAdjust="0"/>
    <p:restoredTop sz="94703" autoAdjust="0"/>
  </p:normalViewPr>
  <p:slideViewPr>
    <p:cSldViewPr snapToGrid="0">
      <p:cViewPr varScale="1">
        <p:scale>
          <a:sx n="90" d="100"/>
          <a:sy n="90" d="100"/>
        </p:scale>
        <p:origin x="956" y="44"/>
      </p:cViewPr>
      <p:guideLst>
        <p:guide orient="horz" pos="1656"/>
        <p:guide pos="5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font" Target="fonts/font2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8/10/relationships/authors" Target="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0F3731F-F716-5242-B21A-2E0F1F29D6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3A7CCE-FF39-9641-B2AA-D8CBEE85CA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AF894A-70DC-1344-8793-A2A3FB288CFE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DE7CF-13BB-CC48-BA69-F4C8629B72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ADBE1A-CAAB-2646-8292-A353D54398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CCB099-CC5A-9147-A1BD-CF6AF83AE8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054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C4BE61-C03A-824C-A357-AB09725BFA9E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7DA70-B503-1645-A111-858C3E791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75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830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46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39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07DA70-B503-1645-A111-858C3E791C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585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10515600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112776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60772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57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C474A38-ED30-0D4F-A52D-63AB0383869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78784" y="0"/>
            <a:ext cx="4013215" cy="6007381"/>
          </a:xfrm>
        </p:spPr>
        <p:txBody>
          <a:bodyPr/>
          <a:lstStyle>
            <a:lvl1pPr>
              <a:defRPr/>
            </a:lvl1pPr>
          </a:lstStyle>
          <a:p>
            <a:r>
              <a:rPr lang="es-ES" err="1"/>
              <a:t>Image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05BE34-7189-A344-B516-A9D086B4E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6492368" cy="1325563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0D938-4304-294B-BEF8-E61AF7D54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3657"/>
            <a:ext cx="6492368" cy="4157428"/>
          </a:xfrm>
        </p:spPr>
        <p:txBody>
          <a:bodyPr/>
          <a:lstStyle>
            <a:lvl1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4E0F02-AC1F-3547-9C59-ABCD83A9480C}"/>
              </a:ext>
            </a:extLst>
          </p:cNvPr>
          <p:cNvCxnSpPr>
            <a:cxnSpLocks/>
          </p:cNvCxnSpPr>
          <p:nvPr userDrawn="1"/>
        </p:nvCxnSpPr>
        <p:spPr>
          <a:xfrm>
            <a:off x="914400" y="1344113"/>
            <a:ext cx="7239000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070203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51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5F365-BB74-B24F-AFD3-B06FB9908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56CE055-ECFD-9048-9FD8-7E2D8656A4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3806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386995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463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5BC648-FB01-BC49-93F4-D8AFA757D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82793-FEEE-BB4A-8A2A-17DA7BD8994F}" type="datetimeFigureOut">
              <a:rPr lang="en-US" smtClean="0"/>
              <a:t>3/8/2023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F9E3F-D998-6245-AF3B-1D8BD969A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9E78E-CE92-3544-B120-BBBC9D817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86FC1-ECD5-404A-8674-A027EA6C7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43146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D85BAD0-EAE7-B440-AD61-5D819097A9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" r="23431"/>
          <a:stretch/>
        </p:blipFill>
        <p:spPr>
          <a:xfrm>
            <a:off x="4770372" y="0"/>
            <a:ext cx="7406640" cy="60189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432078-29D1-D441-983C-E84A33577F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3931" t="29788" r="-675" b="13289"/>
          <a:stretch/>
        </p:blipFill>
        <p:spPr>
          <a:xfrm>
            <a:off x="0" y="0"/>
            <a:ext cx="82296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D063E73-448E-2E4C-99BB-CC2E7FEE1ED4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859C034-EDF0-724A-B765-C705FDD3B8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92A000-348D-EB46-93B4-17FBDF0D7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DBEB809-3D09-A445-BE60-71CA746B79C1}"/>
              </a:ext>
            </a:extLst>
          </p:cNvPr>
          <p:cNvCxnSpPr>
            <a:cxnSpLocks/>
          </p:cNvCxnSpPr>
          <p:nvPr userDrawn="1"/>
        </p:nvCxnSpPr>
        <p:spPr>
          <a:xfrm>
            <a:off x="949452" y="4095948"/>
            <a:ext cx="6403848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395033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  <p15:guide id="2" pos="46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E669E2E-04D3-654B-8400-C1AD4BA1ED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856" y="1611382"/>
            <a:ext cx="8670287" cy="3074403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lnSpc>
                <a:spcPct val="100000"/>
              </a:lnSpc>
              <a:defRPr sz="6000" b="1" i="0" cap="all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Section Title</a:t>
            </a:r>
            <a:br>
              <a:rPr lang="en-US"/>
            </a:br>
            <a:r>
              <a:rPr lang="en-US"/>
              <a:t>Goes Here</a:t>
            </a:r>
          </a:p>
        </p:txBody>
      </p:sp>
    </p:spTree>
    <p:extLst>
      <p:ext uri="{BB962C8B-B14F-4D97-AF65-F5344CB8AC3E}">
        <p14:creationId xmlns:p14="http://schemas.microsoft.com/office/powerpoint/2010/main" val="318077538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1E21CAA-EB70-A54F-A7B2-53DD39363DCF}"/>
              </a:ext>
            </a:extLst>
          </p:cNvPr>
          <p:cNvSpPr/>
          <p:nvPr userDrawn="1"/>
        </p:nvSpPr>
        <p:spPr>
          <a:xfrm flipV="1">
            <a:off x="-1" y="6031852"/>
            <a:ext cx="12192001" cy="82613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61F6EB-908C-494B-8ED8-132FA6ECA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82D6-7EA9-5B4D-9D85-9E499C2854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43657"/>
            <a:ext cx="10515600" cy="415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947A0-B994-684B-9069-CB659E42A6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0811"/>
            <a:ext cx="28468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4864EB-539C-3D47-AD29-245514BFE51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E25925-9301-F84B-928D-FA6618766EA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49452" y="6236499"/>
            <a:ext cx="2095137" cy="4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37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53" r:id="rId3"/>
    <p:sldLayoutId id="2147483658" r:id="rId4"/>
    <p:sldLayoutId id="2147483660" r:id="rId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 userDrawn="1">
          <p15:clr>
            <a:srgbClr val="F26B43"/>
          </p15:clr>
        </p15:guide>
        <p15:guide id="2" pos="52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9246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76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D9E77D-224D-8648-B3B1-DE9C90AFF5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9200" y="1477264"/>
            <a:ext cx="3073600" cy="390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2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0">
          <p15:clr>
            <a:srgbClr val="F26B43"/>
          </p15:clr>
        </p15:guide>
        <p15:guide id="2" pos="52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EE89C89-777F-7041-8A97-0E30E8C96679}"/>
              </a:ext>
            </a:extLst>
          </p:cNvPr>
          <p:cNvSpPr txBox="1">
            <a:spLocks/>
          </p:cNvSpPr>
          <p:nvPr/>
        </p:nvSpPr>
        <p:spPr>
          <a:xfrm>
            <a:off x="811505" y="906989"/>
            <a:ext cx="6066244" cy="2387600"/>
          </a:xfrm>
          <a:prstGeom prst="rect">
            <a:avLst/>
          </a:prstGeom>
        </p:spPr>
        <p:txBody>
          <a:bodyPr lIns="91440" tIns="45720" rIns="91440" bIns="45720" anchor="b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>
                <a:solidFill>
                  <a:schemeClr val="accent1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l"/>
            <a:endParaRPr lang="en-US" sz="3200" b="0" i="1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E05EA78-0EF3-D340-950A-92657C70A162}"/>
              </a:ext>
            </a:extLst>
          </p:cNvPr>
          <p:cNvSpPr txBox="1">
            <a:spLocks/>
          </p:cNvSpPr>
          <p:nvPr/>
        </p:nvSpPr>
        <p:spPr>
          <a:xfrm>
            <a:off x="811505" y="4189743"/>
            <a:ext cx="6574924" cy="1207871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Gotham Book" pitchFamily="2" charset="0"/>
                <a:ea typeface="+mn-ea"/>
                <a:cs typeface="Gotham Book" pitchFamily="2" charset="0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5000"/>
              </a:lnSpc>
              <a:spcBef>
                <a:spcPts val="0"/>
              </a:spcBef>
            </a:pPr>
            <a:endParaRPr lang="en-US" sz="1800" b="1">
              <a:latin typeface="+mn-lt"/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3AF024-DC26-35BC-6256-EE06E1BB44B4}"/>
              </a:ext>
            </a:extLst>
          </p:cNvPr>
          <p:cNvSpPr txBox="1"/>
          <p:nvPr/>
        </p:nvSpPr>
        <p:spPr>
          <a:xfrm>
            <a:off x="873404" y="2653565"/>
            <a:ext cx="6730524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3000" b="0" i="0" u="none" strike="noStrike" dirty="0">
                <a:effectLst/>
              </a:rPr>
              <a:t>Analyzing Educational Tweets with PySpark: A Professional Approach</a:t>
            </a:r>
            <a:endParaRPr lang="en-US" sz="3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DD8D56-70EF-26E8-4C96-513E0130A077}"/>
              </a:ext>
            </a:extLst>
          </p:cNvPr>
          <p:cNvSpPr txBox="1"/>
          <p:nvPr/>
        </p:nvSpPr>
        <p:spPr>
          <a:xfrm>
            <a:off x="873404" y="4204435"/>
            <a:ext cx="7502448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i="1" dirty="0">
                <a:cs typeface="Arial"/>
              </a:rPr>
              <a:t>By Kishor Kumar Reddy Mannur</a:t>
            </a:r>
          </a:p>
          <a:p>
            <a:endParaRPr lang="en-US" sz="1400" i="1" dirty="0">
              <a:cs typeface="Arial"/>
            </a:endParaRPr>
          </a:p>
          <a:p>
            <a:r>
              <a:rPr lang="en-US" sz="1400" i="1" dirty="0">
                <a:cs typeface="Arial"/>
              </a:rPr>
              <a:t>MSCA 31013 IP02 Big Data Platforms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617FC2-E2DA-D6BA-FF46-0F7F944574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45168" y="6492875"/>
            <a:ext cx="2846832" cy="365125"/>
          </a:xfrm>
        </p:spPr>
        <p:txBody>
          <a:bodyPr/>
          <a:lstStyle/>
          <a:p>
            <a:fld id="{8B4864EB-539C-3D47-AD29-245514BFE515}" type="slidenum">
              <a:rPr lang="en-US" sz="1800" smtClean="0">
                <a:latin typeface="+mn-lt"/>
              </a:rPr>
              <a:pPr/>
              <a:t>1</a:t>
            </a:fld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088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11A404-E69C-E144-7F5A-26645B05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436" y="139940"/>
            <a:ext cx="3526316" cy="2432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1F2E49-CE87-3871-2519-CFDA2CF08C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86"/>
          <a:stretch/>
        </p:blipFill>
        <p:spPr>
          <a:xfrm>
            <a:off x="196374" y="868699"/>
            <a:ext cx="6599754" cy="4257104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7CC2AFC6-50BF-B408-62C9-91AC4510A6E0}"/>
              </a:ext>
            </a:extLst>
          </p:cNvPr>
          <p:cNvSpPr/>
          <p:nvPr/>
        </p:nvSpPr>
        <p:spPr>
          <a:xfrm rot="14714227">
            <a:off x="7262603" y="676098"/>
            <a:ext cx="269358" cy="89845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BF4E5CF6-167C-3D4D-53BD-C5F94A2F8187}"/>
              </a:ext>
            </a:extLst>
          </p:cNvPr>
          <p:cNvSpPr/>
          <p:nvPr/>
        </p:nvSpPr>
        <p:spPr>
          <a:xfrm>
            <a:off x="2105065" y="2382651"/>
            <a:ext cx="171449" cy="171449"/>
          </a:xfrm>
          <a:prstGeom prst="donu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5A8A19-BC3F-1DC1-48C0-E213A6709126}"/>
              </a:ext>
            </a:extLst>
          </p:cNvPr>
          <p:cNvSpPr txBox="1"/>
          <p:nvPr/>
        </p:nvSpPr>
        <p:spPr>
          <a:xfrm>
            <a:off x="252419" y="5220670"/>
            <a:ext cx="5758946" cy="338554"/>
          </a:xfrm>
          <a:prstGeom prst="rect">
            <a:avLst/>
          </a:prstGeom>
          <a:noFill/>
          <a:ln w="127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We can observe the majority of the tweets come from the </a:t>
            </a:r>
            <a:r>
              <a:rPr lang="en-IN" sz="1600" b="1" dirty="0"/>
              <a:t>US</a:t>
            </a:r>
          </a:p>
        </p:txBody>
      </p:sp>
      <p:sp>
        <p:nvSpPr>
          <p:cNvPr id="14" name="Slide Number Placeholder 26">
            <a:extLst>
              <a:ext uri="{FF2B5EF4-FFF2-40B4-BE49-F238E27FC236}">
                <a16:creationId xmlns:a16="http://schemas.microsoft.com/office/drawing/2014/main" id="{26941099-56E7-5D15-7DEB-A8237D196FFB}"/>
              </a:ext>
            </a:extLst>
          </p:cNvPr>
          <p:cNvSpPr txBox="1">
            <a:spLocks/>
          </p:cNvSpPr>
          <p:nvPr/>
        </p:nvSpPr>
        <p:spPr>
          <a:xfrm>
            <a:off x="8930271" y="6492875"/>
            <a:ext cx="3258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086FC1-ECD5-404A-8674-A027EA6C7D1F}" type="slidenum">
              <a:rPr lang="en-US" sz="1800" smtClean="0">
                <a:latin typeface="+mn-lt"/>
              </a:rPr>
              <a:pPr/>
              <a:t>10</a:t>
            </a:fld>
            <a:endParaRPr lang="en-US" sz="1800" dirty="0">
              <a:latin typeface="+mn-lt"/>
            </a:endParaRP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7A8B1C0A-56ED-9543-08CF-5CF2701B7C46}"/>
              </a:ext>
            </a:extLst>
          </p:cNvPr>
          <p:cNvSpPr/>
          <p:nvPr/>
        </p:nvSpPr>
        <p:spPr>
          <a:xfrm>
            <a:off x="3373952" y="6183491"/>
            <a:ext cx="1198048" cy="562428"/>
          </a:xfrm>
          <a:prstGeom prst="homePlate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Executive Summary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AD341960-3F97-2B8F-7217-77EF72F84762}"/>
              </a:ext>
            </a:extLst>
          </p:cNvPr>
          <p:cNvSpPr/>
          <p:nvPr/>
        </p:nvSpPr>
        <p:spPr>
          <a:xfrm>
            <a:off x="4328694" y="6178477"/>
            <a:ext cx="1510301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Methodology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DB2336E8-E9B0-CDF4-49A8-E563E575EEF1}"/>
              </a:ext>
            </a:extLst>
          </p:cNvPr>
          <p:cNvSpPr/>
          <p:nvPr/>
        </p:nvSpPr>
        <p:spPr>
          <a:xfrm>
            <a:off x="5602946" y="6178475"/>
            <a:ext cx="1330005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Source Data Overview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A26FF41F-BA36-1B94-8B0A-16287A49DCC4}"/>
              </a:ext>
            </a:extLst>
          </p:cNvPr>
          <p:cNvSpPr/>
          <p:nvPr/>
        </p:nvSpPr>
        <p:spPr>
          <a:xfrm>
            <a:off x="6708252" y="6180258"/>
            <a:ext cx="1039339" cy="563306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  <a:cs typeface="Arial"/>
              </a:rPr>
              <a:t>EDA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ACD7D341-CCB0-B768-BA8D-815653E568DF}"/>
              </a:ext>
            </a:extLst>
          </p:cNvPr>
          <p:cNvSpPr/>
          <p:nvPr/>
        </p:nvSpPr>
        <p:spPr>
          <a:xfrm>
            <a:off x="7511292" y="6177430"/>
            <a:ext cx="1330005" cy="568489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>
                <a:solidFill>
                  <a:srgbClr val="800000"/>
                </a:solidFill>
                <a:cs typeface="Arial"/>
              </a:rPr>
              <a:t>Analysis</a:t>
            </a:r>
            <a:endParaRPr lang="en-US" sz="1600" b="1" dirty="0">
              <a:solidFill>
                <a:srgbClr val="800000"/>
              </a:solidFill>
              <a:cs typeface="Arial"/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78EF0060-FC0A-B3AC-2AD3-84C722E39AD5}"/>
              </a:ext>
            </a:extLst>
          </p:cNvPr>
          <p:cNvSpPr/>
          <p:nvPr/>
        </p:nvSpPr>
        <p:spPr>
          <a:xfrm>
            <a:off x="8593828" y="6177429"/>
            <a:ext cx="1465016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Credibility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00179C57-AED7-D93F-C80B-1ED2D0CAD1B2}"/>
              </a:ext>
            </a:extLst>
          </p:cNvPr>
          <p:cNvSpPr/>
          <p:nvPr/>
        </p:nvSpPr>
        <p:spPr>
          <a:xfrm>
            <a:off x="9839559" y="6173170"/>
            <a:ext cx="1542674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Conclusion</a:t>
            </a: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5657F71C-3E9A-5716-15F0-D95E0FC44E5C}"/>
              </a:ext>
            </a:extLst>
          </p:cNvPr>
          <p:cNvSpPr/>
          <p:nvPr/>
        </p:nvSpPr>
        <p:spPr>
          <a:xfrm>
            <a:off x="4107418" y="2574737"/>
            <a:ext cx="171449" cy="171449"/>
          </a:xfrm>
          <a:prstGeom prst="donut">
            <a:avLst/>
          </a:prstGeom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0E23CBFB-30E1-0080-B501-B75D6607C35B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2190790" y="2554100"/>
            <a:ext cx="0" cy="2666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96D51734-4AFF-5AF2-BA07-FD84006CB7A0}"/>
              </a:ext>
            </a:extLst>
          </p:cNvPr>
          <p:cNvCxnSpPr>
            <a:cxnSpLocks/>
            <a:stCxn id="22" idx="0"/>
          </p:cNvCxnSpPr>
          <p:nvPr/>
        </p:nvCxnSpPr>
        <p:spPr>
          <a:xfrm rot="5400000" flipH="1" flipV="1">
            <a:off x="4059222" y="1587036"/>
            <a:ext cx="1121623" cy="85378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0A46F921-20DA-75B9-F1BC-8C44D1CBCE73}"/>
              </a:ext>
            </a:extLst>
          </p:cNvPr>
          <p:cNvSpPr txBox="1"/>
          <p:nvPr/>
        </p:nvSpPr>
        <p:spPr>
          <a:xfrm>
            <a:off x="2938980" y="1144887"/>
            <a:ext cx="2663966" cy="307777"/>
          </a:xfrm>
          <a:prstGeom prst="rect">
            <a:avLst/>
          </a:prstGeom>
          <a:noFill/>
          <a:ln w="1270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400" b="1" dirty="0"/>
              <a:t>India</a:t>
            </a:r>
            <a:r>
              <a:rPr lang="en-IN" sz="1400" dirty="0"/>
              <a:t> is second most by count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B49A60F-2C22-D252-D36C-4CE8FF6B72DB}"/>
              </a:ext>
            </a:extLst>
          </p:cNvPr>
          <p:cNvSpPr txBox="1"/>
          <p:nvPr/>
        </p:nvSpPr>
        <p:spPr>
          <a:xfrm>
            <a:off x="252419" y="190298"/>
            <a:ext cx="6148383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cs typeface="Calibri"/>
              </a:rPr>
              <a:t>Geographical Analysis</a:t>
            </a:r>
            <a:endParaRPr lang="en-US" sz="3000" dirty="0">
              <a:solidFill>
                <a:schemeClr val="accent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87EE11-8F2F-765D-D41A-A721270F22A3}"/>
              </a:ext>
            </a:extLst>
          </p:cNvPr>
          <p:cNvCxnSpPr>
            <a:cxnSpLocks/>
          </p:cNvCxnSpPr>
          <p:nvPr/>
        </p:nvCxnSpPr>
        <p:spPr>
          <a:xfrm flipH="1">
            <a:off x="326618" y="736637"/>
            <a:ext cx="3826282" cy="0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8951A2A-C1F0-8B26-FCB7-BDAA19D06692}"/>
              </a:ext>
            </a:extLst>
          </p:cNvPr>
          <p:cNvSpPr txBox="1"/>
          <p:nvPr/>
        </p:nvSpPr>
        <p:spPr>
          <a:xfrm>
            <a:off x="7747591" y="2768319"/>
            <a:ext cx="41608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600" dirty="0"/>
              <a:t>By using the user.location field and mapping them onto the location coordinates (using </a:t>
            </a:r>
            <a:r>
              <a:rPr lang="en-IN" sz="1600" b="1" dirty="0"/>
              <a:t>geocode</a:t>
            </a:r>
            <a:r>
              <a:rPr lang="en-IN" sz="1600" dirty="0"/>
              <a:t>), I plotted the heatmap as well distribution of the Twitter users from around the world.</a:t>
            </a:r>
          </a:p>
          <a:p>
            <a:pPr algn="l"/>
            <a:endParaRPr lang="en-IN" sz="1600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600" dirty="0"/>
              <a:t>It can be observed that most </a:t>
            </a:r>
            <a:r>
              <a:rPr lang="en-US" sz="1600" dirty="0"/>
              <a:t>come from the United States, followed by India, and the </a:t>
            </a:r>
            <a:r>
              <a:rPr lang="en-IN" sz="1600" dirty="0"/>
              <a:t>UK stands third in this category.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endParaRPr lang="en-IN" sz="1600" dirty="0"/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sz="1600" dirty="0"/>
              <a:t>Heat map helped me best visualize the concentration of twitterers</a:t>
            </a:r>
          </a:p>
        </p:txBody>
      </p:sp>
    </p:spTree>
    <p:extLst>
      <p:ext uri="{BB962C8B-B14F-4D97-AF65-F5344CB8AC3E}">
        <p14:creationId xmlns:p14="http://schemas.microsoft.com/office/powerpoint/2010/main" val="1794791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8A1CCD-0F17-13A1-D018-FD6FFE2FDCF4}"/>
              </a:ext>
            </a:extLst>
          </p:cNvPr>
          <p:cNvSpPr txBox="1"/>
          <p:nvPr/>
        </p:nvSpPr>
        <p:spPr>
          <a:xfrm>
            <a:off x="252419" y="234748"/>
            <a:ext cx="725887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cs typeface="Calibri"/>
              </a:rPr>
              <a:t>Topic Progression By Geographical Location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F21EC1-F4F8-3D12-E5FB-224F444BBCEB}"/>
              </a:ext>
            </a:extLst>
          </p:cNvPr>
          <p:cNvCxnSpPr>
            <a:cxnSpLocks/>
          </p:cNvCxnSpPr>
          <p:nvPr/>
        </p:nvCxnSpPr>
        <p:spPr>
          <a:xfrm flipH="1">
            <a:off x="326618" y="736637"/>
            <a:ext cx="6074182" cy="0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C3A4EF7-FFBE-6CE4-05E0-78DB44C9B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18" y="946779"/>
            <a:ext cx="2902099" cy="15685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2F254F-4972-12B0-9FAA-CB52852D2828}"/>
              </a:ext>
            </a:extLst>
          </p:cNvPr>
          <p:cNvSpPr txBox="1"/>
          <p:nvPr/>
        </p:nvSpPr>
        <p:spPr>
          <a:xfrm>
            <a:off x="6560911" y="4600508"/>
            <a:ext cx="4332010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800000"/>
                </a:solidFill>
                <a:effectLst/>
              </a:rPr>
              <a:t>SA: Uni student who urinated on books and the laptop of a black student expelled</a:t>
            </a:r>
          </a:p>
          <a:p>
            <a:pPr algn="l"/>
            <a:endParaRPr lang="en-US" sz="1600" b="1" i="0" dirty="0">
              <a:solidFill>
                <a:srgbClr val="800000"/>
              </a:solidFill>
              <a:effectLst/>
            </a:endParaRPr>
          </a:p>
          <a:p>
            <a:pPr algn="l"/>
            <a:r>
              <a:rPr lang="en-US" sz="1400" b="0" i="0" dirty="0">
                <a:effectLst/>
              </a:rPr>
              <a:t>By Rédaction Africanews with AFP</a:t>
            </a:r>
          </a:p>
          <a:p>
            <a:r>
              <a:rPr lang="en-US" sz="1400" dirty="0">
                <a:effectLst/>
              </a:rPr>
              <a:t>Last updated:</a:t>
            </a:r>
            <a:r>
              <a:rPr lang="en-US" sz="1400" dirty="0"/>
              <a:t> 22/07 - 16:34</a:t>
            </a:r>
            <a:endParaRPr lang="en-US" sz="1400" b="0" i="0" dirty="0">
              <a:effectLst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1B3C178-A49B-63D2-106B-20E4F05D4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00" y="3054592"/>
            <a:ext cx="4332010" cy="1511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Slide Number Placeholder 26">
            <a:extLst>
              <a:ext uri="{FF2B5EF4-FFF2-40B4-BE49-F238E27FC236}">
                <a16:creationId xmlns:a16="http://schemas.microsoft.com/office/drawing/2014/main" id="{70988F82-4111-D117-755A-7DF652E415BC}"/>
              </a:ext>
            </a:extLst>
          </p:cNvPr>
          <p:cNvSpPr txBox="1">
            <a:spLocks/>
          </p:cNvSpPr>
          <p:nvPr/>
        </p:nvSpPr>
        <p:spPr>
          <a:xfrm>
            <a:off x="8930271" y="6492875"/>
            <a:ext cx="3258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086FC1-ECD5-404A-8674-A027EA6C7D1F}" type="slidenum">
              <a:rPr lang="en-US" sz="1800" smtClean="0">
                <a:latin typeface="+mn-lt"/>
              </a:rPr>
              <a:pPr/>
              <a:t>11</a:t>
            </a:fld>
            <a:endParaRPr lang="en-US" sz="1800" dirty="0">
              <a:latin typeface="+mn-lt"/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BB3192BD-936F-C643-3D2A-F9A6E20F1EB9}"/>
              </a:ext>
            </a:extLst>
          </p:cNvPr>
          <p:cNvSpPr/>
          <p:nvPr/>
        </p:nvSpPr>
        <p:spPr>
          <a:xfrm>
            <a:off x="3373952" y="6183491"/>
            <a:ext cx="1198048" cy="562428"/>
          </a:xfrm>
          <a:prstGeom prst="homePlate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Executive Summary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A049F87B-7654-8BB5-471D-2B6793B3F910}"/>
              </a:ext>
            </a:extLst>
          </p:cNvPr>
          <p:cNvSpPr/>
          <p:nvPr/>
        </p:nvSpPr>
        <p:spPr>
          <a:xfrm>
            <a:off x="4328694" y="6178477"/>
            <a:ext cx="1510301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Methodology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B67319D8-E00F-C9BE-2391-C5D4F2B8C83D}"/>
              </a:ext>
            </a:extLst>
          </p:cNvPr>
          <p:cNvSpPr/>
          <p:nvPr/>
        </p:nvSpPr>
        <p:spPr>
          <a:xfrm>
            <a:off x="5602946" y="6178475"/>
            <a:ext cx="1330005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Source Data Overview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8E5C2F9F-70EA-976A-5045-A3B2865F5D3C}"/>
              </a:ext>
            </a:extLst>
          </p:cNvPr>
          <p:cNvSpPr/>
          <p:nvPr/>
        </p:nvSpPr>
        <p:spPr>
          <a:xfrm>
            <a:off x="6708252" y="6180258"/>
            <a:ext cx="1039339" cy="563306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  <a:cs typeface="Arial"/>
              </a:rPr>
              <a:t>EDA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24BAA3DC-9D68-C60F-ADED-B9F0233813C6}"/>
              </a:ext>
            </a:extLst>
          </p:cNvPr>
          <p:cNvSpPr/>
          <p:nvPr/>
        </p:nvSpPr>
        <p:spPr>
          <a:xfrm>
            <a:off x="7511292" y="6177430"/>
            <a:ext cx="1330005" cy="568489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>
                <a:solidFill>
                  <a:srgbClr val="800000"/>
                </a:solidFill>
                <a:cs typeface="Arial"/>
              </a:rPr>
              <a:t>Analysis</a:t>
            </a:r>
            <a:endParaRPr lang="en-US" sz="1600" b="1" dirty="0">
              <a:solidFill>
                <a:srgbClr val="800000"/>
              </a:solidFill>
              <a:cs typeface="Arial"/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67593084-78E6-6521-FEF5-572C7F8D1427}"/>
              </a:ext>
            </a:extLst>
          </p:cNvPr>
          <p:cNvSpPr/>
          <p:nvPr/>
        </p:nvSpPr>
        <p:spPr>
          <a:xfrm>
            <a:off x="8593828" y="6177429"/>
            <a:ext cx="1465016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Credibility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9DE26769-390A-0CCD-A8B8-90018D52B93F}"/>
              </a:ext>
            </a:extLst>
          </p:cNvPr>
          <p:cNvSpPr/>
          <p:nvPr/>
        </p:nvSpPr>
        <p:spPr>
          <a:xfrm>
            <a:off x="9839559" y="6173170"/>
            <a:ext cx="1542674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Conclusion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D96134B3-0A94-69E8-784C-5057BCEC1EC9}"/>
              </a:ext>
            </a:extLst>
          </p:cNvPr>
          <p:cNvSpPr/>
          <p:nvPr/>
        </p:nvSpPr>
        <p:spPr>
          <a:xfrm>
            <a:off x="3664688" y="983155"/>
            <a:ext cx="7946065" cy="16451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1600" dirty="0"/>
              <a:t>Based on the frequency of tweets,</a:t>
            </a:r>
          </a:p>
          <a:p>
            <a:r>
              <a:rPr lang="en-IN" sz="16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I could see that there was trending news in India and South Africa on 2022/09/18 and 2022/05/16 respectively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Digging deeper, these are the topics that were trending on the respective days.</a:t>
            </a:r>
          </a:p>
          <a:p>
            <a:pPr algn="ctr"/>
            <a:endParaRPr lang="en-IN" sz="1600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F91F388-593A-7684-FDF0-33A9E10477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054" r="3564"/>
          <a:stretch/>
        </p:blipFill>
        <p:spPr>
          <a:xfrm>
            <a:off x="301513" y="3798262"/>
            <a:ext cx="5267270" cy="737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1A32E6A-0292-9740-0E12-7A0AA275E087}"/>
              </a:ext>
            </a:extLst>
          </p:cNvPr>
          <p:cNvSpPr txBox="1"/>
          <p:nvPr/>
        </p:nvSpPr>
        <p:spPr>
          <a:xfrm>
            <a:off x="252419" y="4598954"/>
            <a:ext cx="5316364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800000"/>
                </a:solidFill>
              </a:rPr>
              <a:t>Leaked videos of women bathing, an alleged suicide, and protests: Chandigarh hostel MMS scandal explained</a:t>
            </a:r>
          </a:p>
          <a:p>
            <a:endParaRPr lang="en-US" sz="1600" b="1" dirty="0">
              <a:solidFill>
                <a:srgbClr val="800000"/>
              </a:solidFill>
            </a:endParaRPr>
          </a:p>
          <a:p>
            <a:r>
              <a:rPr lang="en-US" sz="1400" dirty="0"/>
              <a:t>FP Explainers, September 19, 2022 09:44:24 IST</a:t>
            </a:r>
            <a:endParaRPr lang="en-IN" sz="1400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80FA1A7-E83E-AEFF-C50B-127B3C4ECE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1393"/>
          <a:stretch/>
        </p:blipFill>
        <p:spPr>
          <a:xfrm>
            <a:off x="300775" y="3060607"/>
            <a:ext cx="5268008" cy="73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86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6">
            <a:extLst>
              <a:ext uri="{FF2B5EF4-FFF2-40B4-BE49-F238E27FC236}">
                <a16:creationId xmlns:a16="http://schemas.microsoft.com/office/drawing/2014/main" id="{26941099-56E7-5D15-7DEB-A8237D196FFB}"/>
              </a:ext>
            </a:extLst>
          </p:cNvPr>
          <p:cNvSpPr txBox="1">
            <a:spLocks/>
          </p:cNvSpPr>
          <p:nvPr/>
        </p:nvSpPr>
        <p:spPr>
          <a:xfrm>
            <a:off x="8930271" y="6492875"/>
            <a:ext cx="3258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086FC1-ECD5-404A-8674-A027EA6C7D1F}" type="slidenum">
              <a:rPr lang="en-US" sz="1800" smtClean="0">
                <a:latin typeface="+mn-lt"/>
              </a:rPr>
              <a:pPr/>
              <a:t>12</a:t>
            </a:fld>
            <a:endParaRPr lang="en-US" sz="1800" dirty="0">
              <a:latin typeface="+mn-lt"/>
            </a:endParaRP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7A8B1C0A-56ED-9543-08CF-5CF2701B7C46}"/>
              </a:ext>
            </a:extLst>
          </p:cNvPr>
          <p:cNvSpPr/>
          <p:nvPr/>
        </p:nvSpPr>
        <p:spPr>
          <a:xfrm>
            <a:off x="3373952" y="6183491"/>
            <a:ext cx="1198048" cy="562428"/>
          </a:xfrm>
          <a:prstGeom prst="homePlate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Executive Summary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AD341960-3F97-2B8F-7217-77EF72F84762}"/>
              </a:ext>
            </a:extLst>
          </p:cNvPr>
          <p:cNvSpPr/>
          <p:nvPr/>
        </p:nvSpPr>
        <p:spPr>
          <a:xfrm>
            <a:off x="4328694" y="6178477"/>
            <a:ext cx="1510301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Methodology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DB2336E8-E9B0-CDF4-49A8-E563E575EEF1}"/>
              </a:ext>
            </a:extLst>
          </p:cNvPr>
          <p:cNvSpPr/>
          <p:nvPr/>
        </p:nvSpPr>
        <p:spPr>
          <a:xfrm>
            <a:off x="5602946" y="6178475"/>
            <a:ext cx="1330005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Source Data Overview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A26FF41F-BA36-1B94-8B0A-16287A49DCC4}"/>
              </a:ext>
            </a:extLst>
          </p:cNvPr>
          <p:cNvSpPr/>
          <p:nvPr/>
        </p:nvSpPr>
        <p:spPr>
          <a:xfrm>
            <a:off x="6708252" y="6180258"/>
            <a:ext cx="1039339" cy="563306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  <a:cs typeface="Arial"/>
              </a:rPr>
              <a:t>EDA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ACD7D341-CCB0-B768-BA8D-815653E568DF}"/>
              </a:ext>
            </a:extLst>
          </p:cNvPr>
          <p:cNvSpPr/>
          <p:nvPr/>
        </p:nvSpPr>
        <p:spPr>
          <a:xfrm>
            <a:off x="7511292" y="6177430"/>
            <a:ext cx="1330005" cy="568489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>
                <a:solidFill>
                  <a:srgbClr val="800000"/>
                </a:solidFill>
                <a:cs typeface="Arial"/>
              </a:rPr>
              <a:t>Analysis</a:t>
            </a:r>
            <a:endParaRPr lang="en-US" sz="1600" b="1" dirty="0">
              <a:solidFill>
                <a:srgbClr val="800000"/>
              </a:solidFill>
              <a:cs typeface="Arial"/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78EF0060-FC0A-B3AC-2AD3-84C722E39AD5}"/>
              </a:ext>
            </a:extLst>
          </p:cNvPr>
          <p:cNvSpPr/>
          <p:nvPr/>
        </p:nvSpPr>
        <p:spPr>
          <a:xfrm>
            <a:off x="8593828" y="6177429"/>
            <a:ext cx="1465016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Credibility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00179C57-AED7-D93F-C80B-1ED2D0CAD1B2}"/>
              </a:ext>
            </a:extLst>
          </p:cNvPr>
          <p:cNvSpPr/>
          <p:nvPr/>
        </p:nvSpPr>
        <p:spPr>
          <a:xfrm>
            <a:off x="9839559" y="6173170"/>
            <a:ext cx="1542674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Conclusion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B49A60F-2C22-D252-D36C-4CE8FF6B72DB}"/>
              </a:ext>
            </a:extLst>
          </p:cNvPr>
          <p:cNvSpPr txBox="1"/>
          <p:nvPr/>
        </p:nvSpPr>
        <p:spPr>
          <a:xfrm>
            <a:off x="252419" y="190298"/>
            <a:ext cx="61483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cs typeface="Calibri"/>
              </a:rPr>
              <a:t>Timeline-based Analysis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87EE11-8F2F-765D-D41A-A721270F22A3}"/>
              </a:ext>
            </a:extLst>
          </p:cNvPr>
          <p:cNvCxnSpPr>
            <a:cxnSpLocks/>
          </p:cNvCxnSpPr>
          <p:nvPr/>
        </p:nvCxnSpPr>
        <p:spPr>
          <a:xfrm flipH="1">
            <a:off x="252419" y="651963"/>
            <a:ext cx="3497330" cy="0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73FE216-BE95-EA17-3B1A-7AD6FF09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019" y="677090"/>
            <a:ext cx="4760329" cy="2815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F9092E8-849E-A62D-408D-6041F1DDC00E}"/>
              </a:ext>
            </a:extLst>
          </p:cNvPr>
          <p:cNvSpPr txBox="1"/>
          <p:nvPr/>
        </p:nvSpPr>
        <p:spPr>
          <a:xfrm>
            <a:off x="188807" y="877257"/>
            <a:ext cx="66239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The majority of the tweets are from 2022 and some are from 2023.</a:t>
            </a: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0EBAAC5B-EDEB-6D85-6358-F76EAB6A903C}"/>
              </a:ext>
            </a:extLst>
          </p:cNvPr>
          <p:cNvSpPr/>
          <p:nvPr/>
        </p:nvSpPr>
        <p:spPr>
          <a:xfrm>
            <a:off x="7403194" y="976313"/>
            <a:ext cx="158750" cy="152400"/>
          </a:xfrm>
          <a:prstGeom prst="donu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F3444ED5-4CB6-1213-118C-96CBA45CA76E}"/>
              </a:ext>
            </a:extLst>
          </p:cNvPr>
          <p:cNvSpPr/>
          <p:nvPr/>
        </p:nvSpPr>
        <p:spPr>
          <a:xfrm>
            <a:off x="8657149" y="1052513"/>
            <a:ext cx="158750" cy="152400"/>
          </a:xfrm>
          <a:prstGeom prst="donu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05BAF1-8BB9-2F7A-103C-163C17D54669}"/>
              </a:ext>
            </a:extLst>
          </p:cNvPr>
          <p:cNvSpPr txBox="1"/>
          <p:nvPr/>
        </p:nvSpPr>
        <p:spPr>
          <a:xfrm>
            <a:off x="6488632" y="3985386"/>
            <a:ext cx="5157563" cy="1569660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It is evident that education tweets are at a high number during the fall season owing to the beginning of a new school/ college year. Likewise, Mondays and Wednesdays see a rise in tweets at the start of the week for schools and then decline toward weekends (holidays)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7F2F47EE-9E5E-6973-CBB6-6C08E1DEA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" t="1099" r="651" b="787"/>
          <a:stretch/>
        </p:blipFill>
        <p:spPr>
          <a:xfrm>
            <a:off x="400822" y="2683506"/>
            <a:ext cx="5339089" cy="3137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FA0B4610-F294-55A8-1EDF-B2846A2EE16A}"/>
              </a:ext>
            </a:extLst>
          </p:cNvPr>
          <p:cNvSpPr/>
          <p:nvPr/>
        </p:nvSpPr>
        <p:spPr>
          <a:xfrm>
            <a:off x="3854404" y="2950484"/>
            <a:ext cx="1148316" cy="4323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9FC5F91-8DFB-4ADD-BC8F-45C2E2758B6A}"/>
              </a:ext>
            </a:extLst>
          </p:cNvPr>
          <p:cNvCxnSpPr>
            <a:stCxn id="58" idx="2"/>
          </p:cNvCxnSpPr>
          <p:nvPr/>
        </p:nvCxnSpPr>
        <p:spPr>
          <a:xfrm>
            <a:off x="4428562" y="3382875"/>
            <a:ext cx="0" cy="1205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A7A3365C-7B0B-D478-0857-51E18E03BD6F}"/>
              </a:ext>
            </a:extLst>
          </p:cNvPr>
          <p:cNvSpPr txBox="1"/>
          <p:nvPr/>
        </p:nvSpPr>
        <p:spPr>
          <a:xfrm>
            <a:off x="3409609" y="4587898"/>
            <a:ext cx="2037906" cy="2616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IN" sz="1100" b="1" dirty="0"/>
              <a:t>The fall season sees a peak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98B3C7C-A046-3238-2416-5E18FAFEF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839" y="1478483"/>
            <a:ext cx="2013053" cy="711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9143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9E19572-57FF-2F34-C392-2BEB868C7CEE}"/>
              </a:ext>
            </a:extLst>
          </p:cNvPr>
          <p:cNvSpPr txBox="1"/>
          <p:nvPr/>
        </p:nvSpPr>
        <p:spPr>
          <a:xfrm>
            <a:off x="233369" y="241099"/>
            <a:ext cx="7067654" cy="461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cs typeface="Calibri"/>
              </a:rPr>
              <a:t>(Similarity Analysis) Twitter as a Credible Source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DE27F6-2E65-0475-1DDA-0DDECD804376}"/>
              </a:ext>
            </a:extLst>
          </p:cNvPr>
          <p:cNvCxnSpPr>
            <a:cxnSpLocks/>
          </p:cNvCxnSpPr>
          <p:nvPr/>
        </p:nvCxnSpPr>
        <p:spPr>
          <a:xfrm flipH="1">
            <a:off x="233369" y="702763"/>
            <a:ext cx="6699582" cy="0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id="{0616E827-D9FE-F176-997A-D7574A935C7F}"/>
              </a:ext>
            </a:extLst>
          </p:cNvPr>
          <p:cNvSpPr txBox="1">
            <a:spLocks/>
          </p:cNvSpPr>
          <p:nvPr/>
        </p:nvSpPr>
        <p:spPr>
          <a:xfrm>
            <a:off x="8930271" y="6492875"/>
            <a:ext cx="3258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086FC1-ECD5-404A-8674-A027EA6C7D1F}" type="slidenum">
              <a:rPr lang="en-US" sz="1800" smtClean="0">
                <a:latin typeface="+mn-lt"/>
              </a:rPr>
              <a:pPr/>
              <a:t>13</a:t>
            </a:fld>
            <a:endParaRPr lang="en-US" sz="1800" dirty="0">
              <a:latin typeface="+mn-lt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B256F3F6-4B35-9E8A-FAC4-FD2ED529BE3C}"/>
              </a:ext>
            </a:extLst>
          </p:cNvPr>
          <p:cNvSpPr/>
          <p:nvPr/>
        </p:nvSpPr>
        <p:spPr>
          <a:xfrm>
            <a:off x="3373952" y="6183491"/>
            <a:ext cx="1198048" cy="562428"/>
          </a:xfrm>
          <a:prstGeom prst="homePlate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Executive Summary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CAC1C58C-D756-8C31-86C8-EE60C235B98C}"/>
              </a:ext>
            </a:extLst>
          </p:cNvPr>
          <p:cNvSpPr/>
          <p:nvPr/>
        </p:nvSpPr>
        <p:spPr>
          <a:xfrm>
            <a:off x="4328694" y="6178477"/>
            <a:ext cx="1510301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Methodology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F0F8D198-78E6-3783-5A10-0D18272827EE}"/>
              </a:ext>
            </a:extLst>
          </p:cNvPr>
          <p:cNvSpPr/>
          <p:nvPr/>
        </p:nvSpPr>
        <p:spPr>
          <a:xfrm>
            <a:off x="5602946" y="6178475"/>
            <a:ext cx="1330005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Source Data Overview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BB7625C7-C341-3FBA-4C2D-47A3835966B7}"/>
              </a:ext>
            </a:extLst>
          </p:cNvPr>
          <p:cNvSpPr/>
          <p:nvPr/>
        </p:nvSpPr>
        <p:spPr>
          <a:xfrm>
            <a:off x="6708252" y="6180258"/>
            <a:ext cx="1039339" cy="563306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  <a:cs typeface="Arial"/>
              </a:rPr>
              <a:t>EDA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CDF34248-9CBD-D2FD-79B9-D914C4773BCD}"/>
              </a:ext>
            </a:extLst>
          </p:cNvPr>
          <p:cNvSpPr/>
          <p:nvPr/>
        </p:nvSpPr>
        <p:spPr>
          <a:xfrm>
            <a:off x="7511292" y="6177430"/>
            <a:ext cx="1330005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Analysis</a:t>
            </a:r>
            <a:endParaRPr lang="en-US" sz="14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99C58960-044D-89B0-DD2E-A60C7C6A9CE0}"/>
              </a:ext>
            </a:extLst>
          </p:cNvPr>
          <p:cNvSpPr/>
          <p:nvPr/>
        </p:nvSpPr>
        <p:spPr>
          <a:xfrm>
            <a:off x="8593828" y="6177429"/>
            <a:ext cx="1465016" cy="568489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>
                <a:solidFill>
                  <a:srgbClr val="800000"/>
                </a:solidFill>
                <a:cs typeface="Arial"/>
              </a:rPr>
              <a:t>Credibility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5B6B7A5B-7E45-EC1B-83EA-C81ABC2F9B83}"/>
              </a:ext>
            </a:extLst>
          </p:cNvPr>
          <p:cNvSpPr/>
          <p:nvPr/>
        </p:nvSpPr>
        <p:spPr>
          <a:xfrm>
            <a:off x="9839559" y="6173170"/>
            <a:ext cx="1542674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Conclusion</a:t>
            </a:r>
          </a:p>
        </p:txBody>
      </p:sp>
      <p:pic>
        <p:nvPicPr>
          <p:cNvPr id="10250" name="Picture 10">
            <a:extLst>
              <a:ext uri="{FF2B5EF4-FFF2-40B4-BE49-F238E27FC236}">
                <a16:creationId xmlns:a16="http://schemas.microsoft.com/office/drawing/2014/main" id="{5F82E0AE-FD12-3440-7F93-AC43A56DE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298" y="1088970"/>
            <a:ext cx="3125092" cy="318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>
            <a:extLst>
              <a:ext uri="{FF2B5EF4-FFF2-40B4-BE49-F238E27FC236}">
                <a16:creationId xmlns:a16="http://schemas.microsoft.com/office/drawing/2014/main" id="{8B1F09FF-6464-2268-672B-FCC3AC950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9" y="1112875"/>
            <a:ext cx="4388250" cy="446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D294E7-D0AB-6D95-B46C-A445F521086A}"/>
              </a:ext>
            </a:extLst>
          </p:cNvPr>
          <p:cNvSpPr txBox="1"/>
          <p:nvPr/>
        </p:nvSpPr>
        <p:spPr>
          <a:xfrm>
            <a:off x="9220937" y="4269276"/>
            <a:ext cx="2303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At Jaccard distance 0.5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6C2032-53C1-6EBA-83D4-C07A58213249}"/>
              </a:ext>
            </a:extLst>
          </p:cNvPr>
          <p:cNvSpPr txBox="1"/>
          <p:nvPr/>
        </p:nvSpPr>
        <p:spPr>
          <a:xfrm>
            <a:off x="4850752" y="1112875"/>
            <a:ext cx="341641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Analyzing the uniqueness of tweets on a sample of 10k records using the </a:t>
            </a:r>
            <a:r>
              <a:rPr lang="en-IN" sz="1600" b="1" dirty="0">
                <a:solidFill>
                  <a:schemeClr val="accent1"/>
                </a:solidFill>
              </a:rPr>
              <a:t>MinHashLSH</a:t>
            </a:r>
            <a:r>
              <a:rPr lang="en-IN" sz="1600" dirty="0"/>
              <a:t> algorithm, I could fairly distinguish between unique and duplicate tweets.</a:t>
            </a:r>
          </a:p>
          <a:p>
            <a:endParaRPr lang="en-IN" sz="1600" dirty="0"/>
          </a:p>
          <a:p>
            <a:r>
              <a:rPr lang="en-IN" sz="1600" dirty="0"/>
              <a:t>Government, Influencers, and News are the entities that have the least duplicates</a:t>
            </a:r>
          </a:p>
          <a:p>
            <a:endParaRPr lang="en-IN" sz="1600" dirty="0"/>
          </a:p>
          <a:p>
            <a:r>
              <a:rPr lang="en-IN" sz="1600" dirty="0"/>
              <a:t>At a </a:t>
            </a:r>
            <a:r>
              <a:rPr lang="en-IN" sz="1600" b="1" dirty="0">
                <a:solidFill>
                  <a:schemeClr val="accent1"/>
                </a:solidFill>
              </a:rPr>
              <a:t>Jaccard</a:t>
            </a:r>
            <a:r>
              <a:rPr lang="en-IN" sz="1600" dirty="0"/>
              <a:t> similarity of </a:t>
            </a:r>
            <a:r>
              <a:rPr lang="en-IN" sz="1600" b="1" dirty="0">
                <a:solidFill>
                  <a:schemeClr val="accent1"/>
                </a:solidFill>
              </a:rPr>
              <a:t>0.3</a:t>
            </a:r>
            <a:r>
              <a:rPr lang="en-IN" sz="1600" dirty="0"/>
              <a:t>, I could observe that the duplicates are at </a:t>
            </a:r>
            <a:r>
              <a:rPr lang="en-IN" sz="1600" b="1" dirty="0">
                <a:solidFill>
                  <a:schemeClr val="accent1"/>
                </a:solidFill>
              </a:rPr>
              <a:t>~ 2,000 which is 20% </a:t>
            </a:r>
            <a:r>
              <a:rPr lang="en-IN" sz="1600" dirty="0"/>
              <a:t>of the sample.</a:t>
            </a:r>
          </a:p>
        </p:txBody>
      </p:sp>
    </p:spTree>
    <p:extLst>
      <p:ext uri="{BB962C8B-B14F-4D97-AF65-F5344CB8AC3E}">
        <p14:creationId xmlns:p14="http://schemas.microsoft.com/office/powerpoint/2010/main" val="3357431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260909-00D7-A12D-823D-D9740412FC5A}"/>
              </a:ext>
            </a:extLst>
          </p:cNvPr>
          <p:cNvSpPr txBox="1"/>
          <p:nvPr/>
        </p:nvSpPr>
        <p:spPr>
          <a:xfrm>
            <a:off x="247546" y="326156"/>
            <a:ext cx="7067654" cy="461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cs typeface="Calibri"/>
              </a:rPr>
              <a:t>Conclusion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F7B94C-E852-2232-227D-FCA17D166720}"/>
              </a:ext>
            </a:extLst>
          </p:cNvPr>
          <p:cNvCxnSpPr>
            <a:cxnSpLocks/>
          </p:cNvCxnSpPr>
          <p:nvPr/>
        </p:nvCxnSpPr>
        <p:spPr>
          <a:xfrm flipH="1">
            <a:off x="247546" y="844527"/>
            <a:ext cx="1715933" cy="0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26">
            <a:extLst>
              <a:ext uri="{FF2B5EF4-FFF2-40B4-BE49-F238E27FC236}">
                <a16:creationId xmlns:a16="http://schemas.microsoft.com/office/drawing/2014/main" id="{29754714-3EAD-8365-04A9-539A20E1C9F7}"/>
              </a:ext>
            </a:extLst>
          </p:cNvPr>
          <p:cNvSpPr txBox="1">
            <a:spLocks/>
          </p:cNvSpPr>
          <p:nvPr/>
        </p:nvSpPr>
        <p:spPr>
          <a:xfrm>
            <a:off x="8930271" y="6492875"/>
            <a:ext cx="3258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086FC1-ECD5-404A-8674-A027EA6C7D1F}" type="slidenum">
              <a:rPr lang="en-US" sz="1800" smtClean="0">
                <a:latin typeface="+mn-lt"/>
              </a:rPr>
              <a:pPr/>
              <a:t>14</a:t>
            </a:fld>
            <a:endParaRPr lang="en-US" sz="1800" dirty="0">
              <a:latin typeface="+mn-lt"/>
            </a:endParaRPr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B35C8785-D23D-0098-8E99-FA94363DF09E}"/>
              </a:ext>
            </a:extLst>
          </p:cNvPr>
          <p:cNvSpPr/>
          <p:nvPr/>
        </p:nvSpPr>
        <p:spPr>
          <a:xfrm>
            <a:off x="3373952" y="6183491"/>
            <a:ext cx="1198048" cy="562428"/>
          </a:xfrm>
          <a:prstGeom prst="homePlate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Executive Summary</a:t>
            </a: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7E11AE73-4F6B-DEDE-2443-5068908E54C8}"/>
              </a:ext>
            </a:extLst>
          </p:cNvPr>
          <p:cNvSpPr/>
          <p:nvPr/>
        </p:nvSpPr>
        <p:spPr>
          <a:xfrm>
            <a:off x="4328694" y="6178477"/>
            <a:ext cx="1510301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Methodology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D488C77B-4626-F092-DD2C-B0EF967536DF}"/>
              </a:ext>
            </a:extLst>
          </p:cNvPr>
          <p:cNvSpPr/>
          <p:nvPr/>
        </p:nvSpPr>
        <p:spPr>
          <a:xfrm>
            <a:off x="5602946" y="6178475"/>
            <a:ext cx="1330005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Source Data Overview</a:t>
            </a:r>
          </a:p>
        </p:txBody>
      </p:sp>
      <p:sp>
        <p:nvSpPr>
          <p:cNvPr id="9" name="Arrow: Chevron 8">
            <a:extLst>
              <a:ext uri="{FF2B5EF4-FFF2-40B4-BE49-F238E27FC236}">
                <a16:creationId xmlns:a16="http://schemas.microsoft.com/office/drawing/2014/main" id="{B2014F3B-A3E0-8FB9-0B6E-34F56E87A53F}"/>
              </a:ext>
            </a:extLst>
          </p:cNvPr>
          <p:cNvSpPr/>
          <p:nvPr/>
        </p:nvSpPr>
        <p:spPr>
          <a:xfrm>
            <a:off x="6708252" y="6180258"/>
            <a:ext cx="1039339" cy="563306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  <a:cs typeface="Arial"/>
              </a:rPr>
              <a:t>EDA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389FDF9C-8A84-644E-7DE7-41EFC65B7122}"/>
              </a:ext>
            </a:extLst>
          </p:cNvPr>
          <p:cNvSpPr/>
          <p:nvPr/>
        </p:nvSpPr>
        <p:spPr>
          <a:xfrm>
            <a:off x="7511292" y="6177430"/>
            <a:ext cx="1330005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Analysis</a:t>
            </a:r>
            <a:endParaRPr lang="en-US" sz="14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11" name="Arrow: Chevron 10">
            <a:extLst>
              <a:ext uri="{FF2B5EF4-FFF2-40B4-BE49-F238E27FC236}">
                <a16:creationId xmlns:a16="http://schemas.microsoft.com/office/drawing/2014/main" id="{BE238CFD-B059-3A94-D227-0D0C535DEC95}"/>
              </a:ext>
            </a:extLst>
          </p:cNvPr>
          <p:cNvSpPr/>
          <p:nvPr/>
        </p:nvSpPr>
        <p:spPr>
          <a:xfrm>
            <a:off x="8593828" y="6177429"/>
            <a:ext cx="1465016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  <a:cs typeface="Arial"/>
              </a:rPr>
              <a:t>Credibility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538A32AB-37A4-CDDD-4826-E672A390BD68}"/>
              </a:ext>
            </a:extLst>
          </p:cNvPr>
          <p:cNvSpPr/>
          <p:nvPr/>
        </p:nvSpPr>
        <p:spPr>
          <a:xfrm>
            <a:off x="9839559" y="6173170"/>
            <a:ext cx="1542674" cy="568489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>
                <a:solidFill>
                  <a:srgbClr val="800000"/>
                </a:solidFill>
                <a:cs typeface="Arial"/>
              </a:rPr>
              <a:t>Conclusion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260AEF-280B-D001-3222-5A7742857038}"/>
              </a:ext>
            </a:extLst>
          </p:cNvPr>
          <p:cNvSpPr txBox="1"/>
          <p:nvPr/>
        </p:nvSpPr>
        <p:spPr>
          <a:xfrm>
            <a:off x="233369" y="1091689"/>
            <a:ext cx="11148864" cy="4329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Based on the analyses conducted, Twitter seems to be a credible source of information but at times can be misleading. However, it is always better to cross-check for credibility against news from top articles and other reliable 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Out of the ~100M records, after filtering based on requirement and reaching ~1M records, the observations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Influential/ Most Prolific Twitterers – </a:t>
            </a:r>
            <a:r>
              <a:rPr lang="en-IN" b="1" i="0" u="none" strike="noStrike" dirty="0">
                <a:solidFill>
                  <a:schemeClr val="accent1"/>
                </a:solidFill>
                <a:effectLst/>
              </a:rPr>
              <a:t>Time Now </a:t>
            </a:r>
            <a:r>
              <a:rPr lang="en-IN" i="0" u="none" strike="noStrike" dirty="0">
                <a:effectLst/>
              </a:rPr>
              <a:t>based on original content and </a:t>
            </a:r>
            <a:r>
              <a:rPr lang="en-IN" b="1" dirty="0">
                <a:solidFill>
                  <a:schemeClr val="accent1"/>
                </a:solidFill>
              </a:rPr>
              <a:t>Brendan Schneider</a:t>
            </a:r>
            <a:r>
              <a:rPr lang="en-IN" b="1" dirty="0"/>
              <a:t> </a:t>
            </a:r>
            <a:r>
              <a:rPr lang="en-IN" dirty="0"/>
              <a:t>according to the retweet count</a:t>
            </a:r>
            <a:endParaRPr lang="en-US" b="0" i="0" u="none" strike="noStrike" dirty="0">
              <a:effectLst/>
            </a:endParaRPr>
          </a:p>
          <a:p>
            <a:pPr marL="285750" indent="-285750" algn="just" rtl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Geographical and Time analyses helped us understand that the </a:t>
            </a:r>
            <a:r>
              <a:rPr lang="en-US" b="1" dirty="0">
                <a:solidFill>
                  <a:schemeClr val="accent1"/>
                </a:solidFill>
                <a:effectLst/>
              </a:rPr>
              <a:t>US</a:t>
            </a:r>
            <a:r>
              <a:rPr lang="en-US" b="0" dirty="0">
                <a:effectLst/>
              </a:rPr>
              <a:t> is wher</a:t>
            </a:r>
            <a:r>
              <a:rPr lang="en-US" dirty="0"/>
              <a:t>e the major activity happens and that the </a:t>
            </a:r>
            <a:r>
              <a:rPr lang="en-US" b="1" dirty="0">
                <a:solidFill>
                  <a:schemeClr val="accent1"/>
                </a:solidFill>
              </a:rPr>
              <a:t>fall season </a:t>
            </a:r>
            <a:r>
              <a:rPr lang="en-US" dirty="0"/>
              <a:t>and the </a:t>
            </a:r>
            <a:r>
              <a:rPr lang="en-US" b="1" dirty="0">
                <a:solidFill>
                  <a:schemeClr val="accent1"/>
                </a:solidFill>
              </a:rPr>
              <a:t>start of the week </a:t>
            </a:r>
            <a:r>
              <a:rPr lang="en-US" dirty="0"/>
              <a:t>are where the most tweets are posted.</a:t>
            </a:r>
            <a:r>
              <a:rPr lang="en-US" b="0" dirty="0">
                <a:effectLst/>
              </a:rPr>
              <a:t> </a:t>
            </a:r>
          </a:p>
          <a:p>
            <a:pPr marL="285750" indent="-285750" algn="just" rtl="0">
              <a:spcBef>
                <a:spcPts val="1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b="0" dirty="0">
                <a:effectLst/>
              </a:rPr>
              <a:t>Out of the relevant ~1M </a:t>
            </a:r>
            <a:r>
              <a:rPr lang="en-US" dirty="0"/>
              <a:t>records, drawing a sample of ~10,000 records, I could observe that </a:t>
            </a:r>
            <a:r>
              <a:rPr lang="en-US" b="1" dirty="0">
                <a:solidFill>
                  <a:schemeClr val="accent1"/>
                </a:solidFill>
              </a:rPr>
              <a:t>~20% </a:t>
            </a:r>
            <a:r>
              <a:rPr lang="en-US" dirty="0"/>
              <a:t>of the tweets are </a:t>
            </a:r>
            <a:r>
              <a:rPr lang="en-US" b="1" dirty="0">
                <a:solidFill>
                  <a:schemeClr val="accent1"/>
                </a:solidFill>
              </a:rPr>
              <a:t>duplicates</a:t>
            </a:r>
            <a:r>
              <a:rPr lang="en-US" dirty="0"/>
              <a:t>. This goes to show that Twitter, after all, is a good source of information</a:t>
            </a:r>
            <a:endParaRPr lang="en-US" b="0" dirty="0">
              <a:effectLst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17813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6A69BF-A263-36FA-13BB-1AFA746F3DB7}"/>
              </a:ext>
            </a:extLst>
          </p:cNvPr>
          <p:cNvSpPr txBox="1"/>
          <p:nvPr/>
        </p:nvSpPr>
        <p:spPr>
          <a:xfrm>
            <a:off x="247546" y="326156"/>
            <a:ext cx="7067654" cy="461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cs typeface="Calibri"/>
              </a:rPr>
              <a:t>Future Scope &amp; Recommendations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0C7BA9B-FAD0-D623-7158-04ADAF7472AB}"/>
              </a:ext>
            </a:extLst>
          </p:cNvPr>
          <p:cNvCxnSpPr>
            <a:cxnSpLocks/>
          </p:cNvCxnSpPr>
          <p:nvPr/>
        </p:nvCxnSpPr>
        <p:spPr>
          <a:xfrm flipH="1">
            <a:off x="247546" y="844527"/>
            <a:ext cx="5040380" cy="0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42B8B2-9F78-A0FA-D33E-44FF9DBC37CB}"/>
              </a:ext>
            </a:extLst>
          </p:cNvPr>
          <p:cNvSpPr txBox="1"/>
          <p:nvPr/>
        </p:nvSpPr>
        <p:spPr>
          <a:xfrm>
            <a:off x="233369" y="1091689"/>
            <a:ext cx="111488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 imbalance in the type of users on Twitter, the uncertainty of the verified status, and bot activity make Twitter lose its credibility as a reliable source of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Twitter can be treated as a secondary source of information or go-to if there is no other way.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Raw data that we procured is noisy and has a lot of imbalance which could lead to bias in the analysis. Better to confirm with other 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However, these challenges can be overcome by certain data-driven actions: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Be aware of the Twitter handle the information is coming from, the follower count, the type of audience, the reply count, and other factors before trusting the piece of information.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Impersonation on Twitter is a major concern and a serious issue in the current AI world. Bot activity adds to this inconvenience.</a:t>
            </a:r>
          </a:p>
          <a:p>
            <a:pPr lvl="1"/>
            <a:endParaRPr lang="en-IN" dirty="0"/>
          </a:p>
        </p:txBody>
      </p:sp>
      <p:sp>
        <p:nvSpPr>
          <p:cNvPr id="6" name="Slide Number Placeholder 26">
            <a:extLst>
              <a:ext uri="{FF2B5EF4-FFF2-40B4-BE49-F238E27FC236}">
                <a16:creationId xmlns:a16="http://schemas.microsoft.com/office/drawing/2014/main" id="{962343BC-35CE-2A10-6463-F08559DB9A29}"/>
              </a:ext>
            </a:extLst>
          </p:cNvPr>
          <p:cNvSpPr txBox="1">
            <a:spLocks/>
          </p:cNvSpPr>
          <p:nvPr/>
        </p:nvSpPr>
        <p:spPr>
          <a:xfrm>
            <a:off x="8930271" y="6492875"/>
            <a:ext cx="3258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086FC1-ECD5-404A-8674-A027EA6C7D1F}" type="slidenum">
              <a:rPr lang="en-US" sz="1800" smtClean="0">
                <a:latin typeface="+mn-lt"/>
              </a:rPr>
              <a:pPr/>
              <a:t>15</a:t>
            </a:fld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4666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F260909-00D7-A12D-823D-D9740412FC5A}"/>
              </a:ext>
            </a:extLst>
          </p:cNvPr>
          <p:cNvSpPr txBox="1"/>
          <p:nvPr/>
        </p:nvSpPr>
        <p:spPr>
          <a:xfrm>
            <a:off x="233369" y="241099"/>
            <a:ext cx="7067654" cy="46166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cs typeface="Calibri"/>
              </a:rPr>
              <a:t>Appendix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F7B94C-E852-2232-227D-FCA17D166720}"/>
              </a:ext>
            </a:extLst>
          </p:cNvPr>
          <p:cNvCxnSpPr>
            <a:cxnSpLocks/>
          </p:cNvCxnSpPr>
          <p:nvPr/>
        </p:nvCxnSpPr>
        <p:spPr>
          <a:xfrm flipH="1">
            <a:off x="233369" y="759470"/>
            <a:ext cx="1715933" cy="0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26">
            <a:extLst>
              <a:ext uri="{FF2B5EF4-FFF2-40B4-BE49-F238E27FC236}">
                <a16:creationId xmlns:a16="http://schemas.microsoft.com/office/drawing/2014/main" id="{29754714-3EAD-8365-04A9-539A20E1C9F7}"/>
              </a:ext>
            </a:extLst>
          </p:cNvPr>
          <p:cNvSpPr txBox="1">
            <a:spLocks/>
          </p:cNvSpPr>
          <p:nvPr/>
        </p:nvSpPr>
        <p:spPr>
          <a:xfrm>
            <a:off x="8930271" y="6492875"/>
            <a:ext cx="3258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086FC1-ECD5-404A-8674-A027EA6C7D1F}" type="slidenum">
              <a:rPr lang="en-US" sz="1800" smtClean="0">
                <a:latin typeface="+mn-lt"/>
              </a:rPr>
              <a:pPr/>
              <a:t>16</a:t>
            </a:fld>
            <a:endParaRPr lang="en-US" sz="1800" dirty="0">
              <a:latin typeface="+mn-lt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D3C2DD4E-DFDA-4186-17E3-37FA6576B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9" y="1226288"/>
            <a:ext cx="5437911" cy="320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486C32-AE8F-457F-42D8-D686070691E3}"/>
              </a:ext>
            </a:extLst>
          </p:cNvPr>
          <p:cNvSpPr txBox="1"/>
          <p:nvPr/>
        </p:nvSpPr>
        <p:spPr>
          <a:xfrm>
            <a:off x="396948" y="4435547"/>
            <a:ext cx="5274332" cy="588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Over the month, we can see the behavior of the average twitterer regarding education</a:t>
            </a:r>
          </a:p>
        </p:txBody>
      </p:sp>
      <p:pic>
        <p:nvPicPr>
          <p:cNvPr id="19460" name="Picture 4">
            <a:extLst>
              <a:ext uri="{FF2B5EF4-FFF2-40B4-BE49-F238E27FC236}">
                <a16:creationId xmlns:a16="http://schemas.microsoft.com/office/drawing/2014/main" id="{F4C90AE5-07F3-B06C-1DFF-F8884333F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420" y="739219"/>
            <a:ext cx="4382392" cy="2861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FE7B82-F44D-E7C2-3F1F-3E7ED1B408BE}"/>
              </a:ext>
            </a:extLst>
          </p:cNvPr>
          <p:cNvSpPr txBox="1"/>
          <p:nvPr/>
        </p:nvSpPr>
        <p:spPr>
          <a:xfrm>
            <a:off x="8131974" y="3637348"/>
            <a:ext cx="295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Source data spans over two years</a:t>
            </a:r>
          </a:p>
        </p:txBody>
      </p:sp>
    </p:spTree>
    <p:extLst>
      <p:ext uri="{BB962C8B-B14F-4D97-AF65-F5344CB8AC3E}">
        <p14:creationId xmlns:p14="http://schemas.microsoft.com/office/powerpoint/2010/main" val="3328837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DE9878-4AA2-9840-B543-FCE171E9DB54}"/>
              </a:ext>
            </a:extLst>
          </p:cNvPr>
          <p:cNvSpPr txBox="1"/>
          <p:nvPr/>
        </p:nvSpPr>
        <p:spPr>
          <a:xfrm>
            <a:off x="216976" y="171059"/>
            <a:ext cx="2453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cs typeface="Calibri" panose="020F0502020204030204" pitchFamily="34" charset="0"/>
              </a:rPr>
              <a:t>Agenda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F5D67A-9D4C-0690-45A2-4CCA1D898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</a:blip>
          <a:srcRect l="12251" r="12251"/>
          <a:stretch/>
        </p:blipFill>
        <p:spPr bwMode="auto">
          <a:xfrm>
            <a:off x="6248804" y="668413"/>
            <a:ext cx="8073389" cy="5387215"/>
          </a:xfrm>
          <a:custGeom>
            <a:avLst/>
            <a:gdLst>
              <a:gd name="connsiteX0" fmla="*/ 8073389 w 8073389"/>
              <a:gd name="connsiteY0" fmla="*/ 0 h 5387215"/>
              <a:gd name="connsiteX1" fmla="*/ 8071493 w 8073389"/>
              <a:gd name="connsiteY1" fmla="*/ 5387215 h 5387215"/>
              <a:gd name="connsiteX2" fmla="*/ 0 w 8073389"/>
              <a:gd name="connsiteY2" fmla="*/ 5374890 h 5387215"/>
              <a:gd name="connsiteX3" fmla="*/ 8073389 w 8073389"/>
              <a:gd name="connsiteY3" fmla="*/ 0 h 538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73389" h="5387215">
                <a:moveTo>
                  <a:pt x="8073389" y="0"/>
                </a:moveTo>
                <a:lnTo>
                  <a:pt x="8071493" y="5387215"/>
                </a:lnTo>
                <a:lnTo>
                  <a:pt x="0" y="5374890"/>
                </a:lnTo>
                <a:cubicBezTo>
                  <a:pt x="2642388" y="3620713"/>
                  <a:pt x="5431001" y="1754177"/>
                  <a:pt x="80733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6">
            <a:extLst>
              <a:ext uri="{FF2B5EF4-FFF2-40B4-BE49-F238E27FC236}">
                <a16:creationId xmlns:a16="http://schemas.microsoft.com/office/drawing/2014/main" id="{D9545598-EF9E-E734-BF85-BACEC3173FB8}"/>
              </a:ext>
            </a:extLst>
          </p:cNvPr>
          <p:cNvSpPr/>
          <p:nvPr/>
        </p:nvSpPr>
        <p:spPr>
          <a:xfrm rot="3385283">
            <a:off x="8743874" y="432519"/>
            <a:ext cx="4487189" cy="9698912"/>
          </a:xfrm>
          <a:custGeom>
            <a:avLst/>
            <a:gdLst>
              <a:gd name="connsiteX0" fmla="*/ 0 w 4384362"/>
              <a:gd name="connsiteY0" fmla="*/ 0 h 9514945"/>
              <a:gd name="connsiteX1" fmla="*/ 4384362 w 4384362"/>
              <a:gd name="connsiteY1" fmla="*/ 2910605 h 9514945"/>
              <a:gd name="connsiteX2" fmla="*/ 0 w 4384362"/>
              <a:gd name="connsiteY2" fmla="*/ 9514945 h 9514945"/>
              <a:gd name="connsiteX0" fmla="*/ 0 w 4384362"/>
              <a:gd name="connsiteY0" fmla="*/ 0 h 9613461"/>
              <a:gd name="connsiteX1" fmla="*/ 4384362 w 4384362"/>
              <a:gd name="connsiteY1" fmla="*/ 2910605 h 9613461"/>
              <a:gd name="connsiteX2" fmla="*/ 54683 w 4384362"/>
              <a:gd name="connsiteY2" fmla="*/ 9613461 h 9613461"/>
              <a:gd name="connsiteX3" fmla="*/ 0 w 4384362"/>
              <a:gd name="connsiteY3" fmla="*/ 0 h 9613461"/>
              <a:gd name="connsiteX0" fmla="*/ 0 w 4348136"/>
              <a:gd name="connsiteY0" fmla="*/ 0 h 9669891"/>
              <a:gd name="connsiteX1" fmla="*/ 4348136 w 4348136"/>
              <a:gd name="connsiteY1" fmla="*/ 2967035 h 9669891"/>
              <a:gd name="connsiteX2" fmla="*/ 18457 w 4348136"/>
              <a:gd name="connsiteY2" fmla="*/ 9669891 h 9669891"/>
              <a:gd name="connsiteX3" fmla="*/ 0 w 4348136"/>
              <a:gd name="connsiteY3" fmla="*/ 0 h 9669891"/>
              <a:gd name="connsiteX0" fmla="*/ 0 w 4339080"/>
              <a:gd name="connsiteY0" fmla="*/ 0 h 9684000"/>
              <a:gd name="connsiteX1" fmla="*/ 4339080 w 4339080"/>
              <a:gd name="connsiteY1" fmla="*/ 2981144 h 9684000"/>
              <a:gd name="connsiteX2" fmla="*/ 9401 w 4339080"/>
              <a:gd name="connsiteY2" fmla="*/ 9684000 h 9684000"/>
              <a:gd name="connsiteX3" fmla="*/ 0 w 4339080"/>
              <a:gd name="connsiteY3" fmla="*/ 0 h 9684000"/>
              <a:gd name="connsiteX0" fmla="*/ 0 w 4339080"/>
              <a:gd name="connsiteY0" fmla="*/ 0 h 9698912"/>
              <a:gd name="connsiteX1" fmla="*/ 4339080 w 4339080"/>
              <a:gd name="connsiteY1" fmla="*/ 2981144 h 9698912"/>
              <a:gd name="connsiteX2" fmla="*/ 12314 w 4339080"/>
              <a:gd name="connsiteY2" fmla="*/ 9698912 h 9698912"/>
              <a:gd name="connsiteX3" fmla="*/ 0 w 4339080"/>
              <a:gd name="connsiteY3" fmla="*/ 0 h 9698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9080" h="9698912">
                <a:moveTo>
                  <a:pt x="0" y="0"/>
                </a:moveTo>
                <a:lnTo>
                  <a:pt x="4339080" y="2981144"/>
                </a:lnTo>
                <a:lnTo>
                  <a:pt x="12314" y="9698912"/>
                </a:lnTo>
                <a:cubicBezTo>
                  <a:pt x="12314" y="6527264"/>
                  <a:pt x="0" y="3171648"/>
                  <a:pt x="0" y="0"/>
                </a:cubicBezTo>
                <a:close/>
              </a:path>
            </a:pathLst>
          </a:custGeom>
          <a:solidFill>
            <a:srgbClr val="800000">
              <a:alpha val="66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8E5A67-F23B-FFC2-E34E-B57D7B37DE83}"/>
              </a:ext>
            </a:extLst>
          </p:cNvPr>
          <p:cNvCxnSpPr>
            <a:cxnSpLocks/>
          </p:cNvCxnSpPr>
          <p:nvPr/>
        </p:nvCxnSpPr>
        <p:spPr>
          <a:xfrm flipH="1">
            <a:off x="291175" y="754365"/>
            <a:ext cx="1573911" cy="10758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A91BD2-B918-1E31-83DC-2C9F7486A796}"/>
              </a:ext>
            </a:extLst>
          </p:cNvPr>
          <p:cNvSpPr txBox="1"/>
          <p:nvPr/>
        </p:nvSpPr>
        <p:spPr>
          <a:xfrm>
            <a:off x="291175" y="915797"/>
            <a:ext cx="7863474" cy="4192623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/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effectLst/>
              </a:rPr>
              <a:t>Executive Summary with data-driven insights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i="0" u="none" strike="noStrike" dirty="0">
                <a:effectLst/>
              </a:rPr>
              <a:t>Methodology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i="0" u="none" strike="noStrike" dirty="0">
                <a:effectLst/>
              </a:rPr>
              <a:t>Source Data Overview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/>
              <a:t>T</a:t>
            </a:r>
            <a:r>
              <a:rPr lang="en-US" sz="1800" i="0" u="none" strike="noStrike" dirty="0">
                <a:effectLst/>
              </a:rPr>
              <a:t>weet clean-up </a:t>
            </a:r>
            <a:r>
              <a:rPr lang="en-US" sz="1800" b="0" i="0" u="none" strike="noStrike" dirty="0">
                <a:effectLst/>
              </a:rPr>
              <a:t>and filtering &amp; Perform EDA (Exploratory Data Analysis)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effectLst/>
              </a:rPr>
              <a:t>Author Identification (Prolific/ Influential)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effectLst/>
              </a:rPr>
              <a:t>Perform Location Analysis (Geographical Significance)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effectLst/>
              </a:rPr>
              <a:t>Plot Timeline Analysis (Trends in </a:t>
            </a:r>
            <a:r>
              <a:rPr lang="en-US" sz="1800" b="1" i="0" u="none" strike="noStrike" dirty="0">
                <a:effectLst/>
              </a:rPr>
              <a:t>Tweeting</a:t>
            </a:r>
            <a:r>
              <a:rPr lang="en-US" sz="1800" b="0" i="0" u="none" strike="noStrike" dirty="0">
                <a:effectLst/>
              </a:rPr>
              <a:t>)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effectLst/>
              </a:rPr>
              <a:t>Message uniqueness analysis (Credibility Analysis)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effectLst/>
              </a:rPr>
              <a:t>Conclusion (with Actionable Recommendations and Suggestions)</a:t>
            </a:r>
          </a:p>
          <a:p>
            <a:pPr marL="342900" indent="-342900" rtl="0" fontAlgn="base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b="0" i="0" u="none" strike="noStrike" dirty="0">
                <a:effectLst/>
              </a:rPr>
              <a:t>Appendix</a:t>
            </a:r>
          </a:p>
        </p:txBody>
      </p:sp>
      <p:sp>
        <p:nvSpPr>
          <p:cNvPr id="50" name="Slide Number Placeholder 49">
            <a:extLst>
              <a:ext uri="{FF2B5EF4-FFF2-40B4-BE49-F238E27FC236}">
                <a16:creationId xmlns:a16="http://schemas.microsoft.com/office/drawing/2014/main" id="{09315993-9ABD-E779-97E5-B8D953D2A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5168" y="6492875"/>
            <a:ext cx="2846832" cy="365125"/>
          </a:xfrm>
        </p:spPr>
        <p:txBody>
          <a:bodyPr/>
          <a:lstStyle/>
          <a:p>
            <a:fld id="{A0086FC1-ECD5-404A-8674-A027EA6C7D1F}" type="slidenum">
              <a:rPr lang="en-US" sz="1800" smtClean="0">
                <a:latin typeface="+mn-lt"/>
              </a:rPr>
              <a:t>2</a:t>
            </a:fld>
            <a:endParaRPr lang="en-US" sz="1800">
              <a:latin typeface="+mn-lt"/>
            </a:endParaRPr>
          </a:p>
        </p:txBody>
      </p:sp>
      <p:pic>
        <p:nvPicPr>
          <p:cNvPr id="15" name="Picture 4" descr="twitter logo with birds symbol icon 40406">
            <a:extLst>
              <a:ext uri="{FF2B5EF4-FFF2-40B4-BE49-F238E27FC236}">
                <a16:creationId xmlns:a16="http://schemas.microsoft.com/office/drawing/2014/main" id="{89A47D28-2814-D87C-1D96-4ABC992A3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535" y="-1420610"/>
            <a:ext cx="576503" cy="106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68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DE9878-4AA2-9840-B543-FCE171E9DB54}"/>
              </a:ext>
            </a:extLst>
          </p:cNvPr>
          <p:cNvSpPr txBox="1"/>
          <p:nvPr/>
        </p:nvSpPr>
        <p:spPr>
          <a:xfrm>
            <a:off x="364710" y="356118"/>
            <a:ext cx="8060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  <a:cs typeface="Calibri" panose="020F0502020204030204" pitchFamily="34" charset="0"/>
              </a:rPr>
              <a:t>Executive Summary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8E5A67-F23B-FFC2-E34E-B57D7B37DE83}"/>
              </a:ext>
            </a:extLst>
          </p:cNvPr>
          <p:cNvCxnSpPr>
            <a:cxnSpLocks/>
          </p:cNvCxnSpPr>
          <p:nvPr/>
        </p:nvCxnSpPr>
        <p:spPr>
          <a:xfrm>
            <a:off x="502170" y="1002449"/>
            <a:ext cx="4252393" cy="0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A91BD2-B918-1E31-83DC-2C9F7486A796}"/>
              </a:ext>
            </a:extLst>
          </p:cNvPr>
          <p:cNvSpPr txBox="1"/>
          <p:nvPr/>
        </p:nvSpPr>
        <p:spPr>
          <a:xfrm>
            <a:off x="502170" y="1178106"/>
            <a:ext cx="11370853" cy="5227072"/>
          </a:xfrm>
          <a:prstGeom prst="rect">
            <a:avLst/>
          </a:prstGeom>
          <a:noFill/>
        </p:spPr>
        <p:txBody>
          <a:bodyPr wrap="square" lIns="0" tIns="45720" rIns="91440" bIns="45720" rtlCol="0" anchor="t">
            <a:spAutoFit/>
          </a:bodyPr>
          <a:lstStyle/>
          <a:p>
            <a:pPr algn="just" rtl="0">
              <a:spcBef>
                <a:spcPts val="1200"/>
              </a:spcBef>
              <a:spcAft>
                <a:spcPts val="200"/>
              </a:spcAft>
            </a:pPr>
            <a:r>
              <a:rPr lang="en-US" sz="1800" b="0" i="0" u="none" strike="noStrike" dirty="0">
                <a:effectLst/>
              </a:rPr>
              <a:t>Twitter is a widely used social media platform that enables users to express their thoughts, views, news, and other information through brief text messages known as 'tweets.' The site has become an </a:t>
            </a:r>
            <a:r>
              <a:rPr lang="en-US" sz="1800" b="1" i="0" u="none" strike="noStrike" dirty="0">
                <a:effectLst/>
              </a:rPr>
              <a:t>essential source of information</a:t>
            </a:r>
            <a:r>
              <a:rPr lang="en-US" sz="1800" b="0" i="0" u="none" strike="noStrike" dirty="0">
                <a:effectLst/>
              </a:rPr>
              <a:t> for many individuals and organizations worldwide. Nevertheless, owing to the simplicity of accessibility, the data on Twitter may be disorderly and occasionally unreliable.</a:t>
            </a:r>
            <a:endParaRPr lang="en-US" b="0" dirty="0">
              <a:effectLst/>
            </a:endParaRPr>
          </a:p>
          <a:p>
            <a:pPr algn="just" rtl="0">
              <a:spcBef>
                <a:spcPts val="1200"/>
              </a:spcBef>
              <a:spcAft>
                <a:spcPts val="200"/>
              </a:spcAft>
            </a:pPr>
            <a:r>
              <a:rPr lang="en-US" sz="1800" b="0" i="0" u="none" strike="noStrike" dirty="0">
                <a:effectLst/>
              </a:rPr>
              <a:t>Some of the key questions that this text analysis project on Twitter can help to answer include:</a:t>
            </a:r>
            <a:endParaRPr lang="en-US" b="0" dirty="0">
              <a:effectLst/>
            </a:endParaRPr>
          </a:p>
          <a:p>
            <a:pPr algn="just" rtl="0">
              <a:spcBef>
                <a:spcPts val="1200"/>
              </a:spcBef>
              <a:spcAft>
                <a:spcPts val="200"/>
              </a:spcAft>
            </a:pPr>
            <a:r>
              <a:rPr lang="en-US" sz="1800" b="0" i="0" u="none" strike="noStrike" dirty="0">
                <a:effectLst/>
              </a:rPr>
              <a:t>Who are the most prolific/ influential Twitterers?</a:t>
            </a:r>
            <a:endParaRPr lang="en-US" b="0" dirty="0">
              <a:effectLst/>
            </a:endParaRPr>
          </a:p>
          <a:p>
            <a:pPr algn="just" rtl="0">
              <a:spcBef>
                <a:spcPts val="1200"/>
              </a:spcBef>
              <a:spcAft>
                <a:spcPts val="200"/>
              </a:spcAft>
            </a:pPr>
            <a:r>
              <a:rPr lang="en-US" sz="1800" b="0" i="0" u="none" strike="noStrike" dirty="0">
                <a:effectLst/>
              </a:rPr>
              <a:t>What are the most popular topics being discussed?</a:t>
            </a:r>
            <a:endParaRPr lang="en-US" b="0" dirty="0">
              <a:effectLst/>
            </a:endParaRPr>
          </a:p>
          <a:p>
            <a:pPr algn="just" rtl="0">
              <a:spcBef>
                <a:spcPts val="1200"/>
              </a:spcBef>
              <a:spcAft>
                <a:spcPts val="200"/>
              </a:spcAft>
            </a:pPr>
            <a:r>
              <a:rPr lang="en-US" sz="1800" b="0" i="0" u="none" strike="noStrike" dirty="0">
                <a:effectLst/>
              </a:rPr>
              <a:t>Where are the Twitter users located?</a:t>
            </a:r>
            <a:endParaRPr lang="en-US" b="0" dirty="0">
              <a:effectLst/>
            </a:endParaRPr>
          </a:p>
          <a:p>
            <a:pPr algn="just" rtl="0">
              <a:spcBef>
                <a:spcPts val="1200"/>
              </a:spcBef>
              <a:spcAft>
                <a:spcPts val="200"/>
              </a:spcAft>
            </a:pPr>
            <a:r>
              <a:rPr lang="en-US" sz="1800" b="0" i="0" u="none" strike="noStrike" dirty="0">
                <a:effectLst/>
              </a:rPr>
              <a:t>When are the tweets most likely to be posted? Any significant peaks and valleys? </a:t>
            </a:r>
          </a:p>
          <a:p>
            <a:pPr algn="just" rtl="0">
              <a:spcBef>
                <a:spcPts val="1200"/>
              </a:spcBef>
              <a:spcAft>
                <a:spcPts val="200"/>
              </a:spcAft>
            </a:pPr>
            <a:r>
              <a:rPr lang="en-US" sz="1800" b="0" i="0" u="none" strike="noStrike" dirty="0">
                <a:effectLst/>
              </a:rPr>
              <a:t>And, finally, how unique are the messages being shared, and are Twitter users copying and pasting each other's tweets?</a:t>
            </a:r>
            <a:endParaRPr lang="en-US" b="0" dirty="0">
              <a:effectLst/>
            </a:endParaRPr>
          </a:p>
          <a:p>
            <a:br>
              <a:rPr lang="en-US" b="0" dirty="0">
                <a:effectLst/>
              </a:rPr>
            </a:br>
            <a:endParaRPr lang="en-US" dirty="0">
              <a:cs typeface="Arial"/>
            </a:endParaRPr>
          </a:p>
          <a:p>
            <a:pPr algn="just" rtl="0">
              <a:spcBef>
                <a:spcPts val="1200"/>
              </a:spcBef>
              <a:spcAft>
                <a:spcPts val="200"/>
              </a:spcAft>
            </a:pPr>
            <a:endParaRPr lang="en-US" b="0" dirty="0">
              <a:effectLst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22FA9748-F6FF-342F-4305-FA8BCB6FC5F1}"/>
              </a:ext>
            </a:extLst>
          </p:cNvPr>
          <p:cNvSpPr/>
          <p:nvPr/>
        </p:nvSpPr>
        <p:spPr>
          <a:xfrm>
            <a:off x="3338512" y="6183491"/>
            <a:ext cx="1198048" cy="562428"/>
          </a:xfrm>
          <a:prstGeom prst="homePlat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>
                <a:solidFill>
                  <a:srgbClr val="800000"/>
                </a:solidFill>
                <a:cs typeface="Arial"/>
              </a:rPr>
              <a:t>Executive Summary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764E5430-425A-BE67-C792-06607D46D104}"/>
              </a:ext>
            </a:extLst>
          </p:cNvPr>
          <p:cNvSpPr/>
          <p:nvPr/>
        </p:nvSpPr>
        <p:spPr>
          <a:xfrm>
            <a:off x="4321605" y="6178477"/>
            <a:ext cx="1538969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Methodology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DE22D08A-2923-21D7-01E3-66B514D9B75C}"/>
              </a:ext>
            </a:extLst>
          </p:cNvPr>
          <p:cNvSpPr/>
          <p:nvPr/>
        </p:nvSpPr>
        <p:spPr>
          <a:xfrm>
            <a:off x="5647230" y="6178475"/>
            <a:ext cx="1285721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Source Data Overview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EFBD09F2-B8B9-4AE1-7D34-820A539C07B2}"/>
              </a:ext>
            </a:extLst>
          </p:cNvPr>
          <p:cNvSpPr/>
          <p:nvPr/>
        </p:nvSpPr>
        <p:spPr>
          <a:xfrm>
            <a:off x="6715340" y="6173170"/>
            <a:ext cx="1029995" cy="563306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EDA</a:t>
            </a:r>
          </a:p>
        </p:txBody>
      </p:sp>
      <p:sp>
        <p:nvSpPr>
          <p:cNvPr id="27" name="Arrow: Chevron 26">
            <a:extLst>
              <a:ext uri="{FF2B5EF4-FFF2-40B4-BE49-F238E27FC236}">
                <a16:creationId xmlns:a16="http://schemas.microsoft.com/office/drawing/2014/main" id="{42939D20-B1BE-41C9-EF1D-579940D7FA8A}"/>
              </a:ext>
            </a:extLst>
          </p:cNvPr>
          <p:cNvSpPr/>
          <p:nvPr/>
        </p:nvSpPr>
        <p:spPr>
          <a:xfrm>
            <a:off x="7532557" y="6177430"/>
            <a:ext cx="1280888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Analysis</a:t>
            </a:r>
            <a:endParaRPr lang="en-US" sz="14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51ECB9DA-3527-6EF1-08F8-506B9829F177}"/>
              </a:ext>
            </a:extLst>
          </p:cNvPr>
          <p:cNvSpPr/>
          <p:nvPr/>
        </p:nvSpPr>
        <p:spPr>
          <a:xfrm>
            <a:off x="8591700" y="6177429"/>
            <a:ext cx="1465016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Credibility</a:t>
            </a: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20C70AC0-06B7-0B72-11DD-363A57A6C835}"/>
              </a:ext>
            </a:extLst>
          </p:cNvPr>
          <p:cNvSpPr/>
          <p:nvPr/>
        </p:nvSpPr>
        <p:spPr>
          <a:xfrm>
            <a:off x="9810307" y="6166884"/>
            <a:ext cx="1591062" cy="574775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Conclusion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4D6EFF1-E5F5-BCAB-0176-0305DFDA3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2339" y="6495398"/>
            <a:ext cx="3289661" cy="365125"/>
          </a:xfrm>
        </p:spPr>
        <p:txBody>
          <a:bodyPr/>
          <a:lstStyle/>
          <a:p>
            <a:fld id="{A0086FC1-ECD5-404A-8674-A027EA6C7D1F}" type="slidenum">
              <a:rPr lang="en-US" sz="1800" dirty="0" smtClean="0">
                <a:latin typeface="+mn-lt"/>
                <a:cs typeface="Arial"/>
              </a:rPr>
              <a:t>3</a:t>
            </a:fld>
            <a:endParaRPr lang="en-US" sz="1800" dirty="0">
              <a:latin typeface="+mn-lt"/>
              <a:cs typeface="Arial"/>
            </a:endParaRPr>
          </a:p>
        </p:txBody>
      </p:sp>
      <p:pic>
        <p:nvPicPr>
          <p:cNvPr id="6" name="Picture 6" descr="Twitter - Free social media icons">
            <a:extLst>
              <a:ext uri="{FF2B5EF4-FFF2-40B4-BE49-F238E27FC236}">
                <a16:creationId xmlns:a16="http://schemas.microsoft.com/office/drawing/2014/main" id="{A939A768-6B91-BC07-9823-002CB6F1A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548" y="3013516"/>
            <a:ext cx="830968" cy="83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037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DE9878-4AA2-9840-B543-FCE171E9DB54}"/>
              </a:ext>
            </a:extLst>
          </p:cNvPr>
          <p:cNvSpPr txBox="1"/>
          <p:nvPr/>
        </p:nvSpPr>
        <p:spPr>
          <a:xfrm>
            <a:off x="330386" y="289535"/>
            <a:ext cx="981254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cs typeface="Calibri"/>
              </a:rPr>
              <a:t>Methodology</a:t>
            </a:r>
            <a:endParaRPr lang="en-US" sz="3200" dirty="0">
              <a:solidFill>
                <a:schemeClr val="accent1"/>
              </a:solidFill>
              <a:cs typeface="Arial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8E5A67-F23B-FFC2-E34E-B57D7B37DE83}"/>
              </a:ext>
            </a:extLst>
          </p:cNvPr>
          <p:cNvCxnSpPr>
            <a:cxnSpLocks/>
          </p:cNvCxnSpPr>
          <p:nvPr/>
        </p:nvCxnSpPr>
        <p:spPr>
          <a:xfrm flipH="1">
            <a:off x="371812" y="870013"/>
            <a:ext cx="2506064" cy="0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9595F1B-54F6-7AB1-A2D3-B7A6A1D80929}"/>
              </a:ext>
            </a:extLst>
          </p:cNvPr>
          <p:cNvSpPr txBox="1"/>
          <p:nvPr/>
        </p:nvSpPr>
        <p:spPr>
          <a:xfrm>
            <a:off x="311355" y="1089742"/>
            <a:ext cx="11495548" cy="27764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</a:rPr>
              <a:t>Using PySpark, I read and analyzed the tweet data from the GCP bucket.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</a:rPr>
              <a:t>SparkSQL, Pandas, and other libraries for plotting and analyzing small chunks of data.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</a:rPr>
              <a:t>Saving Parquet files as checkpoints after each stage of analysi</a:t>
            </a:r>
            <a:r>
              <a:rPr lang="en-US" dirty="0"/>
              <a:t>s to avoid blockages.</a:t>
            </a:r>
            <a:endParaRPr lang="en-US" b="0" i="0" dirty="0">
              <a:effectLst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</a:rPr>
              <a:t>To create geographical, bar, and line plots, I used Seaborn and Matplotlib.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</a:rPr>
              <a:t>I utilized MinHash, LSH, and Jaccard similarity to check for uniqueness and perform credibility analysis.</a:t>
            </a:r>
            <a:endParaRPr lang="en-US" dirty="0">
              <a:cs typeface="Arial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7D3DA0D4-3767-CD3A-48AF-8F9AF4A03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0271" y="6492875"/>
            <a:ext cx="3258221" cy="365125"/>
          </a:xfrm>
        </p:spPr>
        <p:txBody>
          <a:bodyPr/>
          <a:lstStyle/>
          <a:p>
            <a:fld id="{A0086FC1-ECD5-404A-8674-A027EA6C7D1F}" type="slidenum">
              <a:rPr lang="en-US" sz="1800" smtClean="0">
                <a:latin typeface="+mn-lt"/>
              </a:rPr>
              <a:t>4</a:t>
            </a:fld>
            <a:endParaRPr lang="en-US" sz="1800" dirty="0">
              <a:latin typeface="+mn-lt"/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792C0954-3161-22FC-96D8-5396C98FE036}"/>
              </a:ext>
            </a:extLst>
          </p:cNvPr>
          <p:cNvSpPr/>
          <p:nvPr/>
        </p:nvSpPr>
        <p:spPr>
          <a:xfrm>
            <a:off x="3295984" y="6183491"/>
            <a:ext cx="1198048" cy="562428"/>
          </a:xfrm>
          <a:prstGeom prst="homePlate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Executive Summary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7A29B493-A41C-E461-6131-987DE2D47AD0}"/>
              </a:ext>
            </a:extLst>
          </p:cNvPr>
          <p:cNvSpPr/>
          <p:nvPr/>
        </p:nvSpPr>
        <p:spPr>
          <a:xfrm>
            <a:off x="4260111" y="6178477"/>
            <a:ext cx="1621727" cy="568489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>
                <a:solidFill>
                  <a:srgbClr val="800000"/>
                </a:solidFill>
                <a:cs typeface="Arial"/>
              </a:rPr>
              <a:t>Methodology</a:t>
            </a:r>
            <a:endParaRPr lang="en-US" sz="900" b="1" dirty="0">
              <a:solidFill>
                <a:srgbClr val="800000"/>
              </a:solidFill>
              <a:cs typeface="Arial"/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4375C4B7-4269-CC45-D6D7-1BF799BC9832}"/>
              </a:ext>
            </a:extLst>
          </p:cNvPr>
          <p:cNvSpPr/>
          <p:nvPr/>
        </p:nvSpPr>
        <p:spPr>
          <a:xfrm>
            <a:off x="5647230" y="6178475"/>
            <a:ext cx="1410090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Source Data Overview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5F55FF48-A7E5-EF44-0C52-46112540F0B1}"/>
              </a:ext>
            </a:extLst>
          </p:cNvPr>
          <p:cNvSpPr/>
          <p:nvPr/>
        </p:nvSpPr>
        <p:spPr>
          <a:xfrm>
            <a:off x="6835843" y="6173170"/>
            <a:ext cx="1029995" cy="563306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EDA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B92E07B0-E079-93C6-4757-57C23CA17C0C}"/>
              </a:ext>
            </a:extLst>
          </p:cNvPr>
          <p:cNvSpPr/>
          <p:nvPr/>
        </p:nvSpPr>
        <p:spPr>
          <a:xfrm>
            <a:off x="7653060" y="6177430"/>
            <a:ext cx="1280888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Analysis</a:t>
            </a:r>
            <a:endParaRPr lang="en-US" sz="14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E84ECC1F-22CF-5A87-6A3C-A095982BCFF9}"/>
              </a:ext>
            </a:extLst>
          </p:cNvPr>
          <p:cNvSpPr/>
          <p:nvPr/>
        </p:nvSpPr>
        <p:spPr>
          <a:xfrm>
            <a:off x="8712203" y="6177429"/>
            <a:ext cx="1465016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Credibility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F05D0D46-04E8-1A53-CAE0-034F011EDB6E}"/>
              </a:ext>
            </a:extLst>
          </p:cNvPr>
          <p:cNvSpPr/>
          <p:nvPr/>
        </p:nvSpPr>
        <p:spPr>
          <a:xfrm>
            <a:off x="9936669" y="6173170"/>
            <a:ext cx="1542674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74459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DE9878-4AA2-9840-B543-FCE171E9DB54}"/>
              </a:ext>
            </a:extLst>
          </p:cNvPr>
          <p:cNvSpPr txBox="1"/>
          <p:nvPr/>
        </p:nvSpPr>
        <p:spPr>
          <a:xfrm>
            <a:off x="309124" y="360418"/>
            <a:ext cx="981254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cs typeface="Calibri"/>
              </a:rPr>
              <a:t>Source Data Overview</a:t>
            </a:r>
            <a:endParaRPr lang="en-US" sz="3000" dirty="0">
              <a:solidFill>
                <a:schemeClr val="accent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8E5A67-F23B-FFC2-E34E-B57D7B37DE83}"/>
              </a:ext>
            </a:extLst>
          </p:cNvPr>
          <p:cNvCxnSpPr>
            <a:cxnSpLocks/>
          </p:cNvCxnSpPr>
          <p:nvPr/>
        </p:nvCxnSpPr>
        <p:spPr>
          <a:xfrm flipH="1">
            <a:off x="383323" y="906757"/>
            <a:ext cx="3945371" cy="0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26">
            <a:extLst>
              <a:ext uri="{FF2B5EF4-FFF2-40B4-BE49-F238E27FC236}">
                <a16:creationId xmlns:a16="http://schemas.microsoft.com/office/drawing/2014/main" id="{FBE7570C-BC61-9028-367C-A49C062FE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0271" y="6492875"/>
            <a:ext cx="3258221" cy="365125"/>
          </a:xfrm>
        </p:spPr>
        <p:txBody>
          <a:bodyPr/>
          <a:lstStyle/>
          <a:p>
            <a:fld id="{A0086FC1-ECD5-404A-8674-A027EA6C7D1F}" type="slidenum">
              <a:rPr lang="en-US" sz="1800" smtClean="0">
                <a:latin typeface="+mn-lt"/>
              </a:rPr>
              <a:t>5</a:t>
            </a:fld>
            <a:endParaRPr lang="en-US" sz="1800" dirty="0">
              <a:latin typeface="+mn-lt"/>
            </a:endParaRP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7B60E000-CF2A-1041-1155-3E9489E6787B}"/>
              </a:ext>
            </a:extLst>
          </p:cNvPr>
          <p:cNvSpPr/>
          <p:nvPr/>
        </p:nvSpPr>
        <p:spPr>
          <a:xfrm>
            <a:off x="3373952" y="6183491"/>
            <a:ext cx="1198048" cy="562428"/>
          </a:xfrm>
          <a:prstGeom prst="homePlate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Executive Summary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E33147DF-F0FC-1267-F587-014305EFB0ED}"/>
              </a:ext>
            </a:extLst>
          </p:cNvPr>
          <p:cNvSpPr/>
          <p:nvPr/>
        </p:nvSpPr>
        <p:spPr>
          <a:xfrm>
            <a:off x="4328694" y="6178477"/>
            <a:ext cx="1510301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Methodology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A509C926-ABFE-0F97-E7FD-338F937C2BBA}"/>
              </a:ext>
            </a:extLst>
          </p:cNvPr>
          <p:cNvSpPr/>
          <p:nvPr/>
        </p:nvSpPr>
        <p:spPr>
          <a:xfrm>
            <a:off x="5602946" y="6178475"/>
            <a:ext cx="1510301" cy="568489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>
                <a:solidFill>
                  <a:srgbClr val="800000"/>
                </a:solidFill>
                <a:cs typeface="Arial"/>
              </a:rPr>
              <a:t>Source Data Overview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014C155-18A8-D8BF-6ABD-CA55C1694A21}"/>
              </a:ext>
            </a:extLst>
          </p:cNvPr>
          <p:cNvSpPr/>
          <p:nvPr/>
        </p:nvSpPr>
        <p:spPr>
          <a:xfrm>
            <a:off x="6885223" y="6180258"/>
            <a:ext cx="1086938" cy="563306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EDA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7735F05-08DB-F19F-0F8D-DDC20D0A68F8}"/>
              </a:ext>
            </a:extLst>
          </p:cNvPr>
          <p:cNvSpPr/>
          <p:nvPr/>
        </p:nvSpPr>
        <p:spPr>
          <a:xfrm>
            <a:off x="7745206" y="6177430"/>
            <a:ext cx="1280888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Analysis</a:t>
            </a:r>
            <a:endParaRPr lang="en-US" sz="14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173E94F-5EF5-3A25-E094-DECF044F7616}"/>
              </a:ext>
            </a:extLst>
          </p:cNvPr>
          <p:cNvSpPr/>
          <p:nvPr/>
        </p:nvSpPr>
        <p:spPr>
          <a:xfrm>
            <a:off x="8804349" y="6177429"/>
            <a:ext cx="1465016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Credibility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6E3E81C2-95A8-CC91-2F25-A0804E38EE04}"/>
              </a:ext>
            </a:extLst>
          </p:cNvPr>
          <p:cNvSpPr/>
          <p:nvPr/>
        </p:nvSpPr>
        <p:spPr>
          <a:xfrm>
            <a:off x="10030047" y="6183491"/>
            <a:ext cx="1583971" cy="558168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Conclusion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0D72D3A-8CBF-04D1-5454-500176E68405}"/>
              </a:ext>
            </a:extLst>
          </p:cNvPr>
          <p:cNvSpPr txBox="1"/>
          <p:nvPr/>
        </p:nvSpPr>
        <p:spPr>
          <a:xfrm>
            <a:off x="311355" y="1089742"/>
            <a:ext cx="11495548" cy="11144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cs typeface="Arial"/>
              </a:rPr>
              <a:t>Data Source: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dirty="0">
              <a:cs typeface="Arial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CDBCA8A5-BBF3-E7C6-9D92-67FA63C0B1A7}"/>
              </a:ext>
            </a:extLst>
          </p:cNvPr>
          <p:cNvSpPr/>
          <p:nvPr/>
        </p:nvSpPr>
        <p:spPr>
          <a:xfrm>
            <a:off x="1642209" y="1909859"/>
            <a:ext cx="8917172" cy="18571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cs typeface="Arial"/>
              </a:rPr>
              <a:t>Google Cloud Storage Bucket (</a:t>
            </a:r>
            <a:r>
              <a:rPr lang="en-IN" i="0" dirty="0">
                <a:solidFill>
                  <a:schemeClr val="bg1"/>
                </a:solidFill>
                <a:effectLst/>
              </a:rPr>
              <a:t>gs://msca-bdp-tweets/final_project</a:t>
            </a:r>
            <a:r>
              <a:rPr lang="en-US" dirty="0">
                <a:solidFill>
                  <a:schemeClr val="bg1"/>
                </a:solidFill>
                <a:cs typeface="Arial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cs typeface="Arial"/>
              </a:rPr>
              <a:t>Total Number of Records/ Tweets (</a:t>
            </a:r>
            <a:r>
              <a:rPr lang="en-US" b="1" dirty="0">
                <a:solidFill>
                  <a:schemeClr val="bg1"/>
                </a:solidFill>
                <a:cs typeface="Arial"/>
              </a:rPr>
              <a:t>~ 100 Million = </a:t>
            </a:r>
            <a:r>
              <a:rPr lang="en-US" dirty="0">
                <a:solidFill>
                  <a:schemeClr val="bg1"/>
                </a:solidFill>
                <a:cs typeface="Arial"/>
              </a:rPr>
              <a:t>99,994,342</a:t>
            </a:r>
            <a:r>
              <a:rPr lang="en-US" b="1" dirty="0">
                <a:solidFill>
                  <a:schemeClr val="bg1"/>
                </a:solidFill>
                <a:cs typeface="Arial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  <a:cs typeface="Arial"/>
              </a:rPr>
              <a:t>Total Features/ Columns (</a:t>
            </a:r>
            <a:r>
              <a:rPr lang="en-US" b="1" dirty="0">
                <a:solidFill>
                  <a:schemeClr val="bg1"/>
                </a:solidFill>
                <a:cs typeface="Arial"/>
              </a:rPr>
              <a:t>39</a:t>
            </a:r>
            <a:r>
              <a:rPr lang="en-US" dirty="0">
                <a:solidFill>
                  <a:schemeClr val="bg1"/>
                </a:solidFill>
                <a:cs typeface="Arial"/>
              </a:rPr>
              <a:t>)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2C2DD23-FBD8-4553-8AA2-CA44E97366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93" t="54249" r="7711"/>
          <a:stretch/>
        </p:blipFill>
        <p:spPr>
          <a:xfrm>
            <a:off x="5749509" y="4044522"/>
            <a:ext cx="4686834" cy="113157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ADE7C90-4B7A-1BE4-12EE-3E87172D5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409" y="4123840"/>
            <a:ext cx="4274648" cy="135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43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DE9878-4AA2-9840-B543-FCE171E9DB54}"/>
              </a:ext>
            </a:extLst>
          </p:cNvPr>
          <p:cNvSpPr txBox="1"/>
          <p:nvPr/>
        </p:nvSpPr>
        <p:spPr>
          <a:xfrm>
            <a:off x="309124" y="360418"/>
            <a:ext cx="981254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cs typeface="Calibri"/>
              </a:rPr>
              <a:t>Data Filtration and Cleaning</a:t>
            </a:r>
            <a:endParaRPr lang="en-US" sz="3000" dirty="0">
              <a:solidFill>
                <a:schemeClr val="accent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8E5A67-F23B-FFC2-E34E-B57D7B37DE83}"/>
              </a:ext>
            </a:extLst>
          </p:cNvPr>
          <p:cNvCxnSpPr>
            <a:cxnSpLocks/>
            <a:stCxn id="4" idx="2"/>
          </p:cNvCxnSpPr>
          <p:nvPr/>
        </p:nvCxnSpPr>
        <p:spPr>
          <a:xfrm flipH="1" flipV="1">
            <a:off x="383323" y="906757"/>
            <a:ext cx="4832075" cy="7659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26">
            <a:extLst>
              <a:ext uri="{FF2B5EF4-FFF2-40B4-BE49-F238E27FC236}">
                <a16:creationId xmlns:a16="http://schemas.microsoft.com/office/drawing/2014/main" id="{FBE7570C-BC61-9028-367C-A49C062FE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30271" y="6492875"/>
            <a:ext cx="3258221" cy="365125"/>
          </a:xfrm>
        </p:spPr>
        <p:txBody>
          <a:bodyPr/>
          <a:lstStyle/>
          <a:p>
            <a:fld id="{A0086FC1-ECD5-404A-8674-A027EA6C7D1F}" type="slidenum">
              <a:rPr lang="en-US" sz="1800" smtClean="0">
                <a:latin typeface="+mn-lt"/>
              </a:rPr>
              <a:t>6</a:t>
            </a:fld>
            <a:endParaRPr lang="en-US" sz="1800" dirty="0">
              <a:latin typeface="+mn-lt"/>
            </a:endParaRP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7B60E000-CF2A-1041-1155-3E9489E6787B}"/>
              </a:ext>
            </a:extLst>
          </p:cNvPr>
          <p:cNvSpPr/>
          <p:nvPr/>
        </p:nvSpPr>
        <p:spPr>
          <a:xfrm>
            <a:off x="3373952" y="6183491"/>
            <a:ext cx="1198048" cy="562428"/>
          </a:xfrm>
          <a:prstGeom prst="homePlate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Executive Summary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E33147DF-F0FC-1267-F587-014305EFB0ED}"/>
              </a:ext>
            </a:extLst>
          </p:cNvPr>
          <p:cNvSpPr/>
          <p:nvPr/>
        </p:nvSpPr>
        <p:spPr>
          <a:xfrm>
            <a:off x="4328694" y="6178477"/>
            <a:ext cx="1510301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Methodology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A509C926-ABFE-0F97-E7FD-338F937C2BBA}"/>
              </a:ext>
            </a:extLst>
          </p:cNvPr>
          <p:cNvSpPr/>
          <p:nvPr/>
        </p:nvSpPr>
        <p:spPr>
          <a:xfrm>
            <a:off x="5602946" y="6178475"/>
            <a:ext cx="1330005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Source Data Overview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D014C155-18A8-D8BF-6ABD-CA55C1694A21}"/>
              </a:ext>
            </a:extLst>
          </p:cNvPr>
          <p:cNvSpPr/>
          <p:nvPr/>
        </p:nvSpPr>
        <p:spPr>
          <a:xfrm>
            <a:off x="6708252" y="6180258"/>
            <a:ext cx="1039339" cy="563306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>
                <a:solidFill>
                  <a:srgbClr val="800000"/>
                </a:solidFill>
                <a:cs typeface="Arial"/>
              </a:rPr>
              <a:t>EDA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87735F05-08DB-F19F-0F8D-DDC20D0A68F8}"/>
              </a:ext>
            </a:extLst>
          </p:cNvPr>
          <p:cNvSpPr/>
          <p:nvPr/>
        </p:nvSpPr>
        <p:spPr>
          <a:xfrm>
            <a:off x="7511293" y="6177430"/>
            <a:ext cx="1280888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Analysis</a:t>
            </a:r>
            <a:endParaRPr lang="en-US" sz="14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173E94F-5EF5-3A25-E094-DECF044F7616}"/>
              </a:ext>
            </a:extLst>
          </p:cNvPr>
          <p:cNvSpPr/>
          <p:nvPr/>
        </p:nvSpPr>
        <p:spPr>
          <a:xfrm>
            <a:off x="8563348" y="6177429"/>
            <a:ext cx="1465016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Credibility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6E3E81C2-95A8-CC91-2F25-A0804E38EE04}"/>
              </a:ext>
            </a:extLst>
          </p:cNvPr>
          <p:cNvSpPr/>
          <p:nvPr/>
        </p:nvSpPr>
        <p:spPr>
          <a:xfrm>
            <a:off x="9809079" y="6173170"/>
            <a:ext cx="1542674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D7762-9462-C38C-24D2-36D39241C27F}"/>
              </a:ext>
            </a:extLst>
          </p:cNvPr>
          <p:cNvSpPr txBox="1"/>
          <p:nvPr/>
        </p:nvSpPr>
        <p:spPr>
          <a:xfrm>
            <a:off x="311355" y="1089742"/>
            <a:ext cx="7811919" cy="44383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cs typeface="Arial"/>
              </a:rPr>
              <a:t>Starting with data clean-up, I used some top education-related keywords to get relevant tweets.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cs typeface="Arial"/>
              </a:rPr>
              <a:t>Also, following a reverse approach, I got rid of the irrelevant tags by excluding them from the dataset.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cs typeface="Arial"/>
              </a:rPr>
              <a:t>Using language filter, took English language tweets only for analysis.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cs typeface="Arial"/>
              </a:rPr>
              <a:t>Upon filtration, I arrived at relevant records of around ~1 Million tweets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dirty="0">
              <a:cs typeface="Arial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dirty="0"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ED4C973-8D0A-C2B8-9E8B-CBBCB96DC6D8}"/>
              </a:ext>
            </a:extLst>
          </p:cNvPr>
          <p:cNvSpPr/>
          <p:nvPr/>
        </p:nvSpPr>
        <p:spPr>
          <a:xfrm>
            <a:off x="9279860" y="1043266"/>
            <a:ext cx="2013098" cy="8549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/>
              <a:t>Source Data </a:t>
            </a:r>
          </a:p>
          <a:p>
            <a:pPr algn="ctr"/>
            <a:r>
              <a:rPr lang="en-IN" sz="1600" dirty="0"/>
              <a:t>(~100 Million)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AAF11C5-BC46-917D-633C-CC355A9CAA5F}"/>
              </a:ext>
            </a:extLst>
          </p:cNvPr>
          <p:cNvSpPr/>
          <p:nvPr/>
        </p:nvSpPr>
        <p:spPr>
          <a:xfrm>
            <a:off x="9572873" y="2809671"/>
            <a:ext cx="1465016" cy="6936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/>
              <a:t>English Tweets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6F113EF-2B76-0476-092B-7240F503476E}"/>
              </a:ext>
            </a:extLst>
          </p:cNvPr>
          <p:cNvSpPr/>
          <p:nvPr/>
        </p:nvSpPr>
        <p:spPr>
          <a:xfrm>
            <a:off x="9754767" y="4311191"/>
            <a:ext cx="1120632" cy="568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dirty="0"/>
              <a:t>~ 1 Million (1,005,167)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9DB95-CEF3-03A5-9C35-0415F1742D46}"/>
              </a:ext>
            </a:extLst>
          </p:cNvPr>
          <p:cNvSpPr txBox="1"/>
          <p:nvPr/>
        </p:nvSpPr>
        <p:spPr>
          <a:xfrm>
            <a:off x="8436479" y="2304762"/>
            <a:ext cx="168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Language == “</a:t>
            </a:r>
            <a:r>
              <a:rPr lang="en-IN" sz="1400" dirty="0" err="1"/>
              <a:t>en</a:t>
            </a:r>
            <a:r>
              <a:rPr lang="en-IN" sz="1400" dirty="0"/>
              <a:t>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B976B0-8C50-870F-04C5-144C1F60E262}"/>
              </a:ext>
            </a:extLst>
          </p:cNvPr>
          <p:cNvSpPr txBox="1"/>
          <p:nvPr/>
        </p:nvSpPr>
        <p:spPr>
          <a:xfrm>
            <a:off x="8436479" y="3741275"/>
            <a:ext cx="1880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Education-based Tweet</a:t>
            </a:r>
          </a:p>
        </p:txBody>
      </p:sp>
      <p:pic>
        <p:nvPicPr>
          <p:cNvPr id="6149" name="Picture 5" descr="Filter icon - Free download on Iconfinder">
            <a:extLst>
              <a:ext uri="{FF2B5EF4-FFF2-40B4-BE49-F238E27FC236}">
                <a16:creationId xmlns:a16="http://schemas.microsoft.com/office/drawing/2014/main" id="{FA7CB3B6-6DBA-32A3-BD21-24A03A9D6B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3" b="4064"/>
          <a:stretch/>
        </p:blipFill>
        <p:spPr bwMode="auto">
          <a:xfrm>
            <a:off x="9943715" y="2215931"/>
            <a:ext cx="671094" cy="55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2004B61-E87B-7515-1754-F31D1055D5B8}"/>
              </a:ext>
            </a:extLst>
          </p:cNvPr>
          <p:cNvCxnSpPr>
            <a:cxnSpLocks/>
            <a:stCxn id="7" idx="2"/>
            <a:endCxn id="6149" idx="0"/>
          </p:cNvCxnSpPr>
          <p:nvPr/>
        </p:nvCxnSpPr>
        <p:spPr>
          <a:xfrm flipH="1">
            <a:off x="10279262" y="1898236"/>
            <a:ext cx="7147" cy="317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C23D400-8AD5-F38D-758A-A8A5E7F8A46E}"/>
              </a:ext>
            </a:extLst>
          </p:cNvPr>
          <p:cNvCxnSpPr>
            <a:cxnSpLocks/>
          </p:cNvCxnSpPr>
          <p:nvPr/>
        </p:nvCxnSpPr>
        <p:spPr>
          <a:xfrm>
            <a:off x="10315083" y="3503451"/>
            <a:ext cx="0" cy="28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5" descr="Filter icon - Free download on Iconfinder">
            <a:extLst>
              <a:ext uri="{FF2B5EF4-FFF2-40B4-BE49-F238E27FC236}">
                <a16:creationId xmlns:a16="http://schemas.microsoft.com/office/drawing/2014/main" id="{EEB82828-C164-63A9-AFB3-9E66BAB319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3" b="4064"/>
          <a:stretch/>
        </p:blipFill>
        <p:spPr bwMode="auto">
          <a:xfrm>
            <a:off x="10068271" y="3785762"/>
            <a:ext cx="493624" cy="411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691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E46616-1107-FE7A-4D85-2853503656A8}"/>
              </a:ext>
            </a:extLst>
          </p:cNvPr>
          <p:cNvSpPr txBox="1"/>
          <p:nvPr/>
        </p:nvSpPr>
        <p:spPr>
          <a:xfrm>
            <a:off x="309124" y="360418"/>
            <a:ext cx="9812548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000" dirty="0">
                <a:solidFill>
                  <a:schemeClr val="accent1"/>
                </a:solidFill>
                <a:cs typeface="Calibri"/>
              </a:rPr>
              <a:t>Exploratory Data Analysis</a:t>
            </a:r>
            <a:endParaRPr lang="en-US" sz="3000" dirty="0">
              <a:solidFill>
                <a:schemeClr val="accent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5FF677B-528B-59C7-4724-56858E737161}"/>
              </a:ext>
            </a:extLst>
          </p:cNvPr>
          <p:cNvCxnSpPr>
            <a:cxnSpLocks/>
          </p:cNvCxnSpPr>
          <p:nvPr/>
        </p:nvCxnSpPr>
        <p:spPr>
          <a:xfrm flipH="1">
            <a:off x="383323" y="906757"/>
            <a:ext cx="4387151" cy="0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07BD84-78E0-D88A-853F-F50D19F5EDFE}"/>
              </a:ext>
            </a:extLst>
          </p:cNvPr>
          <p:cNvSpPr txBox="1"/>
          <p:nvPr/>
        </p:nvSpPr>
        <p:spPr>
          <a:xfrm>
            <a:off x="311354" y="1089743"/>
            <a:ext cx="11235604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cs typeface="Arial"/>
              </a:rPr>
              <a:t>Based on the initial analyses, I observed there are many fields as per Tweet API that are empty and some basically were mostly </a:t>
            </a:r>
            <a:r>
              <a:rPr lang="en-US" sz="1600" b="1" dirty="0">
                <a:cs typeface="Arial"/>
              </a:rPr>
              <a:t>null</a:t>
            </a:r>
            <a:r>
              <a:rPr lang="en-US" sz="1600" dirty="0">
                <a:cs typeface="Arial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cs typeface="Arial"/>
              </a:rPr>
              <a:t>After filtering the data based on the need, I selected the columns that are required for my analyses and discarded the rest.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600" dirty="0">
                <a:cs typeface="Arial"/>
              </a:rPr>
              <a:t>The columns/ fields of interest are </a:t>
            </a:r>
            <a:r>
              <a:rPr lang="en-US" sz="1600" b="1" dirty="0">
                <a:cs typeface="Arial"/>
              </a:rPr>
              <a:t>user name</a:t>
            </a:r>
            <a:r>
              <a:rPr lang="en-US" sz="1600" dirty="0">
                <a:cs typeface="Arial"/>
              </a:rPr>
              <a:t>, </a:t>
            </a:r>
            <a:r>
              <a:rPr lang="en-US" sz="1600" b="1" dirty="0">
                <a:cs typeface="Arial"/>
              </a:rPr>
              <a:t>date of tweet creation</a:t>
            </a:r>
            <a:r>
              <a:rPr lang="en-US" sz="1600" dirty="0">
                <a:cs typeface="Arial"/>
              </a:rPr>
              <a:t>, </a:t>
            </a:r>
            <a:r>
              <a:rPr lang="en-US" sz="1600" b="1" dirty="0">
                <a:cs typeface="Arial"/>
              </a:rPr>
              <a:t>the location of the user</a:t>
            </a:r>
            <a:r>
              <a:rPr lang="en-US" sz="1600" dirty="0">
                <a:cs typeface="Arial"/>
              </a:rPr>
              <a:t>, </a:t>
            </a:r>
            <a:r>
              <a:rPr lang="en-US" sz="1600" b="1" dirty="0">
                <a:cs typeface="Arial"/>
              </a:rPr>
              <a:t>user description, retweeted status </a:t>
            </a:r>
            <a:r>
              <a:rPr lang="en-US" sz="1600" dirty="0">
                <a:cs typeface="Arial"/>
              </a:rPr>
              <a:t>(is a retweet or not), and the </a:t>
            </a:r>
            <a:r>
              <a:rPr lang="en-US" sz="1600" b="1" dirty="0">
                <a:cs typeface="Arial"/>
              </a:rPr>
              <a:t>tweet text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cs typeface="Arial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1600" dirty="0">
              <a:cs typeface="Arial"/>
            </a:endParaRPr>
          </a:p>
          <a:p>
            <a:endParaRPr lang="en-US" sz="1600" dirty="0"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881265-D0A6-C046-DD85-B059285C5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712" y="3852905"/>
            <a:ext cx="3056301" cy="1674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764B9E-A80B-A465-D28A-31F2B0E2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386" y="2494500"/>
            <a:ext cx="9970012" cy="558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Rectangle: Diagonal Corners Rounded 13">
            <a:extLst>
              <a:ext uri="{FF2B5EF4-FFF2-40B4-BE49-F238E27FC236}">
                <a16:creationId xmlns:a16="http://schemas.microsoft.com/office/drawing/2014/main" id="{D2DDA127-8823-3D55-FD7C-B26015879137}"/>
              </a:ext>
            </a:extLst>
          </p:cNvPr>
          <p:cNvSpPr/>
          <p:nvPr/>
        </p:nvSpPr>
        <p:spPr>
          <a:xfrm>
            <a:off x="2006009" y="2525225"/>
            <a:ext cx="978196" cy="484976"/>
          </a:xfrm>
          <a:prstGeom prst="round2Diag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Diagonal Corners Rounded 14">
            <a:extLst>
              <a:ext uri="{FF2B5EF4-FFF2-40B4-BE49-F238E27FC236}">
                <a16:creationId xmlns:a16="http://schemas.microsoft.com/office/drawing/2014/main" id="{D23B841A-C4C7-5BD8-E4DE-59C270D25692}"/>
              </a:ext>
            </a:extLst>
          </p:cNvPr>
          <p:cNvSpPr/>
          <p:nvPr/>
        </p:nvSpPr>
        <p:spPr>
          <a:xfrm>
            <a:off x="5440058" y="2538226"/>
            <a:ext cx="4455309" cy="484976"/>
          </a:xfrm>
          <a:prstGeom prst="round2Diag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id="{E874BFF8-8F38-C3D0-6929-AD812B77F9CC}"/>
              </a:ext>
            </a:extLst>
          </p:cNvPr>
          <p:cNvSpPr txBox="1">
            <a:spLocks/>
          </p:cNvSpPr>
          <p:nvPr/>
        </p:nvSpPr>
        <p:spPr>
          <a:xfrm>
            <a:off x="8930271" y="6492875"/>
            <a:ext cx="3258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086FC1-ECD5-404A-8674-A027EA6C7D1F}" type="slidenum">
              <a:rPr lang="en-US" sz="1800" smtClean="0">
                <a:latin typeface="+mn-lt"/>
              </a:rPr>
              <a:pPr/>
              <a:t>7</a:t>
            </a:fld>
            <a:endParaRPr lang="en-US" sz="1800" dirty="0">
              <a:latin typeface="+mn-lt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504DD352-2FE3-17C1-0C28-B05CCBCBC6AE}"/>
              </a:ext>
            </a:extLst>
          </p:cNvPr>
          <p:cNvSpPr/>
          <p:nvPr/>
        </p:nvSpPr>
        <p:spPr>
          <a:xfrm>
            <a:off x="3373952" y="6183491"/>
            <a:ext cx="1198048" cy="562428"/>
          </a:xfrm>
          <a:prstGeom prst="homePlate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Executive Summary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D683C0E2-181A-1ABC-7A1C-4559EBA4EE3D}"/>
              </a:ext>
            </a:extLst>
          </p:cNvPr>
          <p:cNvSpPr/>
          <p:nvPr/>
        </p:nvSpPr>
        <p:spPr>
          <a:xfrm>
            <a:off x="4328694" y="6178477"/>
            <a:ext cx="1510301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Methodology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D3CF18A5-8316-F554-EE87-DC982A185A57}"/>
              </a:ext>
            </a:extLst>
          </p:cNvPr>
          <p:cNvSpPr/>
          <p:nvPr/>
        </p:nvSpPr>
        <p:spPr>
          <a:xfrm>
            <a:off x="5602946" y="6178475"/>
            <a:ext cx="1330005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Source Data Overview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2F868E09-289E-8B14-3929-AA5C57895E79}"/>
              </a:ext>
            </a:extLst>
          </p:cNvPr>
          <p:cNvSpPr/>
          <p:nvPr/>
        </p:nvSpPr>
        <p:spPr>
          <a:xfrm>
            <a:off x="6708252" y="6180258"/>
            <a:ext cx="1039339" cy="563306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>
                <a:solidFill>
                  <a:srgbClr val="800000"/>
                </a:solidFill>
                <a:cs typeface="Arial"/>
              </a:rPr>
              <a:t>EDA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B0AD64E6-1646-1F03-EED0-D43CB136419C}"/>
              </a:ext>
            </a:extLst>
          </p:cNvPr>
          <p:cNvSpPr/>
          <p:nvPr/>
        </p:nvSpPr>
        <p:spPr>
          <a:xfrm>
            <a:off x="7511293" y="6177430"/>
            <a:ext cx="1280888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Analysis</a:t>
            </a:r>
            <a:endParaRPr lang="en-US" sz="1400" dirty="0">
              <a:solidFill>
                <a:schemeClr val="bg1"/>
              </a:solidFill>
              <a:cs typeface="Arial"/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911C5747-D86B-8797-3FA0-836668F582B1}"/>
              </a:ext>
            </a:extLst>
          </p:cNvPr>
          <p:cNvSpPr/>
          <p:nvPr/>
        </p:nvSpPr>
        <p:spPr>
          <a:xfrm>
            <a:off x="8563348" y="6177429"/>
            <a:ext cx="1465016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Credibility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2F31DB52-BCB4-2A23-30DC-C8F539301806}"/>
              </a:ext>
            </a:extLst>
          </p:cNvPr>
          <p:cNvSpPr/>
          <p:nvPr/>
        </p:nvSpPr>
        <p:spPr>
          <a:xfrm>
            <a:off x="9809079" y="6173170"/>
            <a:ext cx="1542674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3054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26">
            <a:extLst>
              <a:ext uri="{FF2B5EF4-FFF2-40B4-BE49-F238E27FC236}">
                <a16:creationId xmlns:a16="http://schemas.microsoft.com/office/drawing/2014/main" id="{26941099-56E7-5D15-7DEB-A8237D196FFB}"/>
              </a:ext>
            </a:extLst>
          </p:cNvPr>
          <p:cNvSpPr txBox="1">
            <a:spLocks/>
          </p:cNvSpPr>
          <p:nvPr/>
        </p:nvSpPr>
        <p:spPr>
          <a:xfrm>
            <a:off x="8930271" y="6492875"/>
            <a:ext cx="3258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086FC1-ECD5-404A-8674-A027EA6C7D1F}" type="slidenum">
              <a:rPr lang="en-US" sz="1800" smtClean="0">
                <a:latin typeface="+mn-lt"/>
              </a:rPr>
              <a:pPr/>
              <a:t>8</a:t>
            </a:fld>
            <a:endParaRPr lang="en-US" sz="1800" dirty="0">
              <a:latin typeface="+mn-lt"/>
            </a:endParaRP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7A8B1C0A-56ED-9543-08CF-5CF2701B7C46}"/>
              </a:ext>
            </a:extLst>
          </p:cNvPr>
          <p:cNvSpPr/>
          <p:nvPr/>
        </p:nvSpPr>
        <p:spPr>
          <a:xfrm>
            <a:off x="3373952" y="6183491"/>
            <a:ext cx="1198048" cy="562428"/>
          </a:xfrm>
          <a:prstGeom prst="homePlate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Executive Summary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AD341960-3F97-2B8F-7217-77EF72F84762}"/>
              </a:ext>
            </a:extLst>
          </p:cNvPr>
          <p:cNvSpPr/>
          <p:nvPr/>
        </p:nvSpPr>
        <p:spPr>
          <a:xfrm>
            <a:off x="4328694" y="6178477"/>
            <a:ext cx="1510301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Methodology</a:t>
            </a:r>
          </a:p>
        </p:txBody>
      </p:sp>
      <p:sp>
        <p:nvSpPr>
          <p:cNvPr id="17" name="Arrow: Chevron 16">
            <a:extLst>
              <a:ext uri="{FF2B5EF4-FFF2-40B4-BE49-F238E27FC236}">
                <a16:creationId xmlns:a16="http://schemas.microsoft.com/office/drawing/2014/main" id="{DB2336E8-E9B0-CDF4-49A8-E563E575EEF1}"/>
              </a:ext>
            </a:extLst>
          </p:cNvPr>
          <p:cNvSpPr/>
          <p:nvPr/>
        </p:nvSpPr>
        <p:spPr>
          <a:xfrm>
            <a:off x="5602946" y="6178475"/>
            <a:ext cx="1330005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Source Data Overview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A26FF41F-BA36-1B94-8B0A-16287A49DCC4}"/>
              </a:ext>
            </a:extLst>
          </p:cNvPr>
          <p:cNvSpPr/>
          <p:nvPr/>
        </p:nvSpPr>
        <p:spPr>
          <a:xfrm>
            <a:off x="6708252" y="6180258"/>
            <a:ext cx="1039339" cy="563306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  <a:cs typeface="Arial"/>
              </a:rPr>
              <a:t>EDA</a:t>
            </a:r>
          </a:p>
        </p:txBody>
      </p:sp>
      <p:sp>
        <p:nvSpPr>
          <p:cNvPr id="19" name="Arrow: Chevron 18">
            <a:extLst>
              <a:ext uri="{FF2B5EF4-FFF2-40B4-BE49-F238E27FC236}">
                <a16:creationId xmlns:a16="http://schemas.microsoft.com/office/drawing/2014/main" id="{ACD7D341-CCB0-B768-BA8D-815653E568DF}"/>
              </a:ext>
            </a:extLst>
          </p:cNvPr>
          <p:cNvSpPr/>
          <p:nvPr/>
        </p:nvSpPr>
        <p:spPr>
          <a:xfrm>
            <a:off x="7511292" y="6177430"/>
            <a:ext cx="1330005" cy="568489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>
                <a:solidFill>
                  <a:srgbClr val="800000"/>
                </a:solidFill>
                <a:cs typeface="Arial"/>
              </a:rPr>
              <a:t>Analysis</a:t>
            </a:r>
            <a:endParaRPr lang="en-US" sz="1600" b="1" dirty="0">
              <a:solidFill>
                <a:srgbClr val="800000"/>
              </a:solidFill>
              <a:cs typeface="Arial"/>
            </a:endParaRP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78EF0060-FC0A-B3AC-2AD3-84C722E39AD5}"/>
              </a:ext>
            </a:extLst>
          </p:cNvPr>
          <p:cNvSpPr/>
          <p:nvPr/>
        </p:nvSpPr>
        <p:spPr>
          <a:xfrm>
            <a:off x="8593828" y="6177429"/>
            <a:ext cx="1465016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Credibility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00179C57-AED7-D93F-C80B-1ED2D0CAD1B2}"/>
              </a:ext>
            </a:extLst>
          </p:cNvPr>
          <p:cNvSpPr/>
          <p:nvPr/>
        </p:nvSpPr>
        <p:spPr>
          <a:xfrm>
            <a:off x="9839559" y="6173170"/>
            <a:ext cx="1542674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Conclusion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B49A60F-2C22-D252-D36C-4CE8FF6B72DB}"/>
              </a:ext>
            </a:extLst>
          </p:cNvPr>
          <p:cNvSpPr txBox="1"/>
          <p:nvPr/>
        </p:nvSpPr>
        <p:spPr>
          <a:xfrm>
            <a:off x="233369" y="241098"/>
            <a:ext cx="61483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cs typeface="Calibri"/>
              </a:rPr>
              <a:t>Author Identification Analysis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587EE11-8F2F-765D-D41A-A721270F22A3}"/>
              </a:ext>
            </a:extLst>
          </p:cNvPr>
          <p:cNvCxnSpPr>
            <a:cxnSpLocks/>
          </p:cNvCxnSpPr>
          <p:nvPr/>
        </p:nvCxnSpPr>
        <p:spPr>
          <a:xfrm flipH="1">
            <a:off x="233369" y="702763"/>
            <a:ext cx="4014781" cy="0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519C84CF-A7B9-210E-65AD-003E9E25CCBF}"/>
              </a:ext>
            </a:extLst>
          </p:cNvPr>
          <p:cNvSpPr/>
          <p:nvPr/>
        </p:nvSpPr>
        <p:spPr>
          <a:xfrm>
            <a:off x="9632871" y="4715587"/>
            <a:ext cx="2062005" cy="102793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06F809-BC25-44CF-379C-50467617D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9" y="897886"/>
            <a:ext cx="5437165" cy="1725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A7BAE3-3D53-19CA-61F6-E787A2B162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597"/>
          <a:stretch/>
        </p:blipFill>
        <p:spPr>
          <a:xfrm>
            <a:off x="780855" y="4242077"/>
            <a:ext cx="3791145" cy="1264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A779BC-ED06-F653-C6AF-4BEBFF5E58E1}"/>
              </a:ext>
            </a:extLst>
          </p:cNvPr>
          <p:cNvSpPr txBox="1"/>
          <p:nvPr/>
        </p:nvSpPr>
        <p:spPr>
          <a:xfrm>
            <a:off x="252419" y="2890391"/>
            <a:ext cx="53505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Based on the number of </a:t>
            </a:r>
            <a:r>
              <a:rPr lang="en-IN" sz="1600" b="1" dirty="0">
                <a:solidFill>
                  <a:srgbClr val="800000"/>
                </a:solidFill>
              </a:rPr>
              <a:t>tweets</a:t>
            </a:r>
            <a:r>
              <a:rPr lang="en-IN" sz="1600" dirty="0"/>
              <a:t>, followers count and verified status, I could observe the most prolific and influential Twitterers are </a:t>
            </a:r>
            <a:r>
              <a:rPr lang="en-IN" sz="1600" b="1" dirty="0"/>
              <a:t>Times Now</a:t>
            </a:r>
            <a:r>
              <a:rPr lang="en-IN" sz="1600" dirty="0"/>
              <a:t>, DNA followed by Rising</a:t>
            </a:r>
            <a:r>
              <a:rPr lang="en-IN" sz="1600" b="1" dirty="0"/>
              <a:t> </a:t>
            </a:r>
            <a:r>
              <a:rPr lang="en-IN" sz="1600" dirty="0"/>
              <a:t>Kashmir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2FA6CA-0FC6-549B-6B58-00EE64516083}"/>
              </a:ext>
            </a:extLst>
          </p:cNvPr>
          <p:cNvSpPr/>
          <p:nvPr/>
        </p:nvSpPr>
        <p:spPr>
          <a:xfrm>
            <a:off x="861589" y="4677109"/>
            <a:ext cx="3629247" cy="517451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774399-BED9-C3EB-ED77-813AD91E8F2D}"/>
              </a:ext>
            </a:extLst>
          </p:cNvPr>
          <p:cNvSpPr txBox="1"/>
          <p:nvPr/>
        </p:nvSpPr>
        <p:spPr>
          <a:xfrm>
            <a:off x="5981204" y="2890391"/>
            <a:ext cx="58981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Based on the number of </a:t>
            </a:r>
            <a:r>
              <a:rPr lang="en-IN" sz="1600" b="1" dirty="0">
                <a:solidFill>
                  <a:srgbClr val="800000"/>
                </a:solidFill>
              </a:rPr>
              <a:t>retweets</a:t>
            </a:r>
            <a:r>
              <a:rPr lang="en-IN" sz="1600" dirty="0"/>
              <a:t>, I calculated the retweet rate as (tweets count * average retweets) which helps us get the most influential twitterers</a:t>
            </a:r>
          </a:p>
          <a:p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/>
              <a:t>Brendan Schneider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Lori 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National Education Union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b="1" dirty="0"/>
          </a:p>
          <a:p>
            <a:endParaRPr lang="en-IN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F7F192-57EC-DAB1-FB87-74C1EAAB71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7362"/>
          <a:stretch/>
        </p:blipFill>
        <p:spPr>
          <a:xfrm>
            <a:off x="8986111" y="4053383"/>
            <a:ext cx="2715854" cy="138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EA93281-3458-1D07-B806-8436D300F7EE}"/>
              </a:ext>
            </a:extLst>
          </p:cNvPr>
          <p:cNvSpPr/>
          <p:nvPr/>
        </p:nvSpPr>
        <p:spPr>
          <a:xfrm>
            <a:off x="9090795" y="4492945"/>
            <a:ext cx="2544374" cy="59256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0C6394-1BFD-BCFF-C4E2-D38C4931968C}"/>
              </a:ext>
            </a:extLst>
          </p:cNvPr>
          <p:cNvSpPr txBox="1"/>
          <p:nvPr/>
        </p:nvSpPr>
        <p:spPr>
          <a:xfrm>
            <a:off x="6608203" y="1243786"/>
            <a:ext cx="4644136" cy="830997"/>
          </a:xfrm>
          <a:prstGeom prst="rect">
            <a:avLst/>
          </a:prstGeom>
          <a:noFill/>
          <a:ln w="19050">
            <a:solidFill>
              <a:srgbClr val="800000"/>
            </a:solidFill>
          </a:ln>
        </p:spPr>
        <p:txBody>
          <a:bodyPr wrap="square" rtlCol="0">
            <a:spAutoFit/>
          </a:bodyPr>
          <a:lstStyle/>
          <a:p>
            <a:r>
              <a:rPr lang="en-IN" sz="1600" dirty="0"/>
              <a:t>By checking for the original vs overall content in the tweets, it is fascinating to observe how the original tweets are only </a:t>
            </a:r>
            <a:r>
              <a:rPr lang="en-IN" sz="1600" b="1" dirty="0"/>
              <a:t>30% </a:t>
            </a:r>
            <a:r>
              <a:rPr lang="en-IN" sz="1600" dirty="0"/>
              <a:t>of the whole</a:t>
            </a:r>
          </a:p>
        </p:txBody>
      </p:sp>
    </p:spTree>
    <p:extLst>
      <p:ext uri="{BB962C8B-B14F-4D97-AF65-F5344CB8AC3E}">
        <p14:creationId xmlns:p14="http://schemas.microsoft.com/office/powerpoint/2010/main" val="193477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513565-936C-0E20-3B8E-A848D6E81C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" b="-20"/>
          <a:stretch/>
        </p:blipFill>
        <p:spPr>
          <a:xfrm>
            <a:off x="131298" y="937190"/>
            <a:ext cx="5964701" cy="26112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0554860-C567-5D69-5E3C-7F64FFEE7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39" b="1"/>
          <a:stretch/>
        </p:blipFill>
        <p:spPr>
          <a:xfrm>
            <a:off x="6088910" y="937190"/>
            <a:ext cx="5755759" cy="33893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E19572-57FF-2F34-C392-2BEB868C7CEE}"/>
              </a:ext>
            </a:extLst>
          </p:cNvPr>
          <p:cNvSpPr txBox="1"/>
          <p:nvPr/>
        </p:nvSpPr>
        <p:spPr>
          <a:xfrm>
            <a:off x="233369" y="241098"/>
            <a:ext cx="4014781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cs typeface="Calibri"/>
              </a:rPr>
              <a:t>Entity Based Classification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DE27F6-2E65-0475-1DDA-0DDECD804376}"/>
              </a:ext>
            </a:extLst>
          </p:cNvPr>
          <p:cNvCxnSpPr>
            <a:cxnSpLocks/>
          </p:cNvCxnSpPr>
          <p:nvPr/>
        </p:nvCxnSpPr>
        <p:spPr>
          <a:xfrm flipH="1">
            <a:off x="233369" y="702763"/>
            <a:ext cx="4014781" cy="0"/>
          </a:xfrm>
          <a:prstGeom prst="line">
            <a:avLst/>
          </a:prstGeom>
          <a:ln w="57150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26">
            <a:extLst>
              <a:ext uri="{FF2B5EF4-FFF2-40B4-BE49-F238E27FC236}">
                <a16:creationId xmlns:a16="http://schemas.microsoft.com/office/drawing/2014/main" id="{0616E827-D9FE-F176-997A-D7574A935C7F}"/>
              </a:ext>
            </a:extLst>
          </p:cNvPr>
          <p:cNvSpPr txBox="1">
            <a:spLocks/>
          </p:cNvSpPr>
          <p:nvPr/>
        </p:nvSpPr>
        <p:spPr>
          <a:xfrm>
            <a:off x="8930271" y="6492875"/>
            <a:ext cx="3258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b="0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0086FC1-ECD5-404A-8674-A027EA6C7D1F}" type="slidenum">
              <a:rPr lang="en-US" sz="1800" smtClean="0">
                <a:latin typeface="+mn-lt"/>
              </a:rPr>
              <a:pPr/>
              <a:t>9</a:t>
            </a:fld>
            <a:endParaRPr lang="en-US" sz="1800" dirty="0">
              <a:latin typeface="+mn-lt"/>
            </a:endParaRPr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B256F3F6-4B35-9E8A-FAC4-FD2ED529BE3C}"/>
              </a:ext>
            </a:extLst>
          </p:cNvPr>
          <p:cNvSpPr/>
          <p:nvPr/>
        </p:nvSpPr>
        <p:spPr>
          <a:xfrm>
            <a:off x="3373952" y="6183491"/>
            <a:ext cx="1198048" cy="562428"/>
          </a:xfrm>
          <a:prstGeom prst="homePlate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Executive Summary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CAC1C58C-D756-8C31-86C8-EE60C235B98C}"/>
              </a:ext>
            </a:extLst>
          </p:cNvPr>
          <p:cNvSpPr/>
          <p:nvPr/>
        </p:nvSpPr>
        <p:spPr>
          <a:xfrm>
            <a:off x="4328694" y="6178477"/>
            <a:ext cx="1510301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Methodology</a:t>
            </a:r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F0F8D198-78E6-3783-5A10-0D18272827EE}"/>
              </a:ext>
            </a:extLst>
          </p:cNvPr>
          <p:cNvSpPr/>
          <p:nvPr/>
        </p:nvSpPr>
        <p:spPr>
          <a:xfrm>
            <a:off x="5602946" y="6178475"/>
            <a:ext cx="1330005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Source Data Overview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BB7625C7-C341-3FBA-4C2D-47A3835966B7}"/>
              </a:ext>
            </a:extLst>
          </p:cNvPr>
          <p:cNvSpPr/>
          <p:nvPr/>
        </p:nvSpPr>
        <p:spPr>
          <a:xfrm>
            <a:off x="6708252" y="6180258"/>
            <a:ext cx="1039339" cy="563306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>
                <a:solidFill>
                  <a:schemeClr val="bg1"/>
                </a:solidFill>
                <a:cs typeface="Arial"/>
              </a:rPr>
              <a:t>EDA</a:t>
            </a: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CDF34248-9CBD-D2FD-79B9-D914C4773BCD}"/>
              </a:ext>
            </a:extLst>
          </p:cNvPr>
          <p:cNvSpPr/>
          <p:nvPr/>
        </p:nvSpPr>
        <p:spPr>
          <a:xfrm>
            <a:off x="7511292" y="6177430"/>
            <a:ext cx="1330005" cy="568489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1" dirty="0">
                <a:solidFill>
                  <a:srgbClr val="800000"/>
                </a:solidFill>
                <a:cs typeface="Arial"/>
              </a:rPr>
              <a:t>Analysis</a:t>
            </a:r>
            <a:endParaRPr lang="en-US" sz="1600" b="1" dirty="0">
              <a:solidFill>
                <a:srgbClr val="800000"/>
              </a:solidFill>
              <a:cs typeface="Arial"/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99C58960-044D-89B0-DD2E-A60C7C6A9CE0}"/>
              </a:ext>
            </a:extLst>
          </p:cNvPr>
          <p:cNvSpPr/>
          <p:nvPr/>
        </p:nvSpPr>
        <p:spPr>
          <a:xfrm>
            <a:off x="8593828" y="6177429"/>
            <a:ext cx="1465016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Credibility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5B6B7A5B-7E45-EC1B-83EA-C81ABC2F9B83}"/>
              </a:ext>
            </a:extLst>
          </p:cNvPr>
          <p:cNvSpPr/>
          <p:nvPr/>
        </p:nvSpPr>
        <p:spPr>
          <a:xfrm>
            <a:off x="9839559" y="6173170"/>
            <a:ext cx="1542674" cy="568489"/>
          </a:xfrm>
          <a:prstGeom prst="chevron">
            <a:avLst/>
          </a:prstGeom>
          <a:solidFill>
            <a:srgbClr val="8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00" dirty="0">
                <a:solidFill>
                  <a:schemeClr val="bg1"/>
                </a:solidFill>
                <a:cs typeface="Arial"/>
              </a:rPr>
              <a:t>Conclusion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AE4996-687A-DF6B-D135-414CD335A0C4}"/>
              </a:ext>
            </a:extLst>
          </p:cNvPr>
          <p:cNvSpPr txBox="1"/>
          <p:nvPr/>
        </p:nvSpPr>
        <p:spPr>
          <a:xfrm>
            <a:off x="233369" y="3775311"/>
            <a:ext cx="565355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It can be seen that the majority of the tweets (original) come from the </a:t>
            </a:r>
            <a:r>
              <a:rPr lang="en-IN" sz="1400" b="1" dirty="0">
                <a:solidFill>
                  <a:srgbClr val="800000"/>
                </a:solidFill>
              </a:rPr>
              <a:t>Influencer </a:t>
            </a:r>
            <a:r>
              <a:rPr lang="en-IN" sz="1400" dirty="0"/>
              <a:t>entity, who in this new-age world, has more influential power, followed by the Schools and Universities</a:t>
            </a:r>
          </a:p>
          <a:p>
            <a:endParaRPr lang="en-IN" sz="1400" dirty="0"/>
          </a:p>
          <a:p>
            <a:r>
              <a:rPr lang="en-IN" sz="1400" dirty="0"/>
              <a:t>Since individual twitterers like us are many, the group of </a:t>
            </a:r>
            <a:r>
              <a:rPr lang="en-IN" sz="1400" b="1" dirty="0">
                <a:solidFill>
                  <a:schemeClr val="accent1"/>
                </a:solidFill>
              </a:rPr>
              <a:t>Misc</a:t>
            </a:r>
            <a:r>
              <a:rPr lang="en-IN" sz="1400" dirty="0"/>
              <a:t> (miscellaneous) shows the general public does share their opinions on education.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3EB127-5494-7480-9FF6-12C7D8B1E9F5}"/>
              </a:ext>
            </a:extLst>
          </p:cNvPr>
          <p:cNvSpPr txBox="1"/>
          <p:nvPr/>
        </p:nvSpPr>
        <p:spPr>
          <a:xfrm>
            <a:off x="6103495" y="4471936"/>
            <a:ext cx="56535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The average retweets are more from </a:t>
            </a:r>
            <a:r>
              <a:rPr lang="en-IN" sz="1400" b="1" dirty="0">
                <a:solidFill>
                  <a:schemeClr val="accent1"/>
                </a:solidFill>
              </a:rPr>
              <a:t>Influencers</a:t>
            </a:r>
            <a:r>
              <a:rPr lang="en-IN" sz="1400" dirty="0"/>
              <a:t> than any other entities. However, it was interesting to observe how the </a:t>
            </a:r>
            <a:r>
              <a:rPr lang="en-IN" sz="1400" b="1" dirty="0">
                <a:solidFill>
                  <a:schemeClr val="accent1"/>
                </a:solidFill>
              </a:rPr>
              <a:t>Non-profit organizations</a:t>
            </a:r>
            <a:r>
              <a:rPr lang="en-IN" sz="1400" dirty="0"/>
              <a:t> about education </a:t>
            </a:r>
            <a:r>
              <a:rPr lang="en-IN" sz="1400" u="sng" dirty="0">
                <a:solidFill>
                  <a:schemeClr val="accent1"/>
                </a:solidFill>
              </a:rPr>
              <a:t>retweet more than tweeting</a:t>
            </a:r>
          </a:p>
        </p:txBody>
      </p:sp>
    </p:spTree>
    <p:extLst>
      <p:ext uri="{BB962C8B-B14F-4D97-AF65-F5344CB8AC3E}">
        <p14:creationId xmlns:p14="http://schemas.microsoft.com/office/powerpoint/2010/main" val="2012453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PE - PPT template webinar" id="{07CE933D-B812-4C17-8DA2-4D6C5F795FA3}" vid="{63CFB893-CD55-439F-BE8D-EDC4298DECED}"/>
    </a:ext>
  </a:extLst>
</a:theme>
</file>

<file path=ppt/theme/theme2.xml><?xml version="1.0" encoding="utf-8"?>
<a:theme xmlns:a="http://schemas.openxmlformats.org/drawingml/2006/main" name="2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PE - PPT template webinar" id="{07CE933D-B812-4C17-8DA2-4D6C5F795FA3}" vid="{00FB8869-7F16-4F77-9C7F-396EBAA3D1E5}"/>
    </a:ext>
  </a:extLst>
</a:theme>
</file>

<file path=ppt/theme/theme3.xml><?xml version="1.0" encoding="utf-8"?>
<a:theme xmlns:a="http://schemas.openxmlformats.org/drawingml/2006/main" name="1_Office Theme">
  <a:themeElements>
    <a:clrScheme name="UChicago Palette">
      <a:dk1>
        <a:srgbClr val="000000"/>
      </a:dk1>
      <a:lt1>
        <a:srgbClr val="FFFFFF"/>
      </a:lt1>
      <a:dk2>
        <a:srgbClr val="727372"/>
      </a:dk2>
      <a:lt2>
        <a:srgbClr val="D8D9D8"/>
      </a:lt2>
      <a:accent1>
        <a:srgbClr val="800000"/>
      </a:accent1>
      <a:accent2>
        <a:srgbClr val="EAAA00"/>
      </a:accent2>
      <a:accent3>
        <a:srgbClr val="DE7C00"/>
      </a:accent3>
      <a:accent4>
        <a:srgbClr val="789D49"/>
      </a:accent4>
      <a:accent5>
        <a:srgbClr val="007396"/>
      </a:accent5>
      <a:accent6>
        <a:srgbClr val="59305F"/>
      </a:accent6>
      <a:hlink>
        <a:srgbClr val="002A3A"/>
      </a:hlink>
      <a:folHlink>
        <a:srgbClr val="41273B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PE - PPT template webinar" id="{07CE933D-B812-4C17-8DA2-4D6C5F795FA3}" vid="{B4E7414C-A6E4-48D7-81A6-A804D85262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E735A4F9ACE4D45BFA6D9FE3A8AEAD3" ma:contentTypeVersion="13" ma:contentTypeDescription="Crear nuevo documento." ma:contentTypeScope="" ma:versionID="77d23c262919634b1bc70bdcc9479805">
  <xsd:schema xmlns:xsd="http://www.w3.org/2001/XMLSchema" xmlns:xs="http://www.w3.org/2001/XMLSchema" xmlns:p="http://schemas.microsoft.com/office/2006/metadata/properties" xmlns:ns2="e6f895ad-48b3-4de0-b229-a2c03a3e4698" xmlns:ns3="09edb2be-cf90-4869-83d4-564b47cdd2a7" targetNamespace="http://schemas.microsoft.com/office/2006/metadata/properties" ma:root="true" ma:fieldsID="75cfbc18ac27ebd22c02c9757b95c456" ns2:_="" ns3:_="">
    <xsd:import namespace="e6f895ad-48b3-4de0-b229-a2c03a3e4698"/>
    <xsd:import namespace="09edb2be-cf90-4869-83d4-564b47cdd2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f895ad-48b3-4de0-b229-a2c03a3e46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edb2be-cf90-4869-83d4-564b47cdd2a7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F1A0565-070F-46F3-B026-7F26024AF3F3}">
  <ds:schemaRefs>
    <ds:schemaRef ds:uri="09edb2be-cf90-4869-83d4-564b47cdd2a7"/>
    <ds:schemaRef ds:uri="e6f895ad-48b3-4de0-b229-a2c03a3e469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A55D7AE-0D17-4830-B832-50E0CCDDCEBB}">
  <ds:schemaRefs>
    <ds:schemaRef ds:uri="09edb2be-cf90-4869-83d4-564b47cdd2a7"/>
    <ds:schemaRef ds:uri="e6f895ad-48b3-4de0-b229-a2c03a3e46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26D8B03-A5ED-40E0-9709-B03A6CABDC2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2696</TotalTime>
  <Words>1542</Words>
  <Application>Microsoft Office PowerPoint</Application>
  <PresentationFormat>Widescreen</PresentationFormat>
  <Paragraphs>228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Wingdings</vt:lpstr>
      <vt:lpstr>Office Theme</vt:lpstr>
      <vt:lpstr>2_Office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Julie Alyssa Hanlon</dc:creator>
  <cp:lastModifiedBy>Kishor Reddy</cp:lastModifiedBy>
  <cp:revision>83</cp:revision>
  <dcterms:created xsi:type="dcterms:W3CDTF">2022-09-27T18:21:56Z</dcterms:created>
  <dcterms:modified xsi:type="dcterms:W3CDTF">2023-03-10T17:42:24Z</dcterms:modified>
</cp:coreProperties>
</file>